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92" r:id="rId3"/>
    <p:sldId id="263" r:id="rId4"/>
    <p:sldId id="291" r:id="rId5"/>
    <p:sldId id="259" r:id="rId6"/>
    <p:sldId id="258" r:id="rId7"/>
    <p:sldId id="261" r:id="rId8"/>
    <p:sldId id="308" r:id="rId9"/>
    <p:sldId id="300" r:id="rId10"/>
    <p:sldId id="298" r:id="rId11"/>
    <p:sldId id="257" r:id="rId12"/>
    <p:sldId id="299" r:id="rId13"/>
    <p:sldId id="306" r:id="rId14"/>
    <p:sldId id="307" r:id="rId15"/>
    <p:sldId id="260" r:id="rId16"/>
    <p:sldId id="295" r:id="rId17"/>
    <p:sldId id="302" r:id="rId18"/>
    <p:sldId id="303" r:id="rId19"/>
    <p:sldId id="304" r:id="rId20"/>
    <p:sldId id="28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p:restoredTop sz="96291"/>
  </p:normalViewPr>
  <p:slideViewPr>
    <p:cSldViewPr snapToGrid="0" showGuides="1">
      <p:cViewPr varScale="1">
        <p:scale>
          <a:sx n="96" d="100"/>
          <a:sy n="96" d="100"/>
        </p:scale>
        <p:origin x="192" y="72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F8B7-470E-8111-AF64-35326F0BD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C5BC02-F187-288E-DD00-933F21C906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E4B389-FCA5-913C-31D0-AB1C85310C80}"/>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5" name="Footer Placeholder 4">
            <a:extLst>
              <a:ext uri="{FF2B5EF4-FFF2-40B4-BE49-F238E27FC236}">
                <a16:creationId xmlns:a16="http://schemas.microsoft.com/office/drawing/2014/main" id="{5E5359DD-DC07-2C2B-DD12-A0D63C562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3B575-C371-6D92-BECC-DB0A637D75F2}"/>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722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2C6-2D94-7D94-D66A-86590FCB7D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A7B9D5-4B64-B6E2-C581-4FE0EE3DC5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562915-4858-450D-E3FC-9673E092F02F}"/>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5" name="Footer Placeholder 4">
            <a:extLst>
              <a:ext uri="{FF2B5EF4-FFF2-40B4-BE49-F238E27FC236}">
                <a16:creationId xmlns:a16="http://schemas.microsoft.com/office/drawing/2014/main" id="{F91579F6-93E7-6220-A0A9-72C3AAD65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E0632-0ECF-D8F2-38D0-E4CACCB28C96}"/>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234333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34B7C0-263C-D90D-C895-D3C6B5FA86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D15224-C5F9-E358-EF79-115E97737C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2A24-786A-B072-E025-B8A905A69668}"/>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5" name="Footer Placeholder 4">
            <a:extLst>
              <a:ext uri="{FF2B5EF4-FFF2-40B4-BE49-F238E27FC236}">
                <a16:creationId xmlns:a16="http://schemas.microsoft.com/office/drawing/2014/main" id="{314438B6-ED27-2B56-FF92-35DC17080F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34E2D-0520-DC8B-85CD-4F6AD27A4333}"/>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1708425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F297DD-C591-5647-915B-12E8E92D2AE3}" type="datetimeFigureOut">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30486-CE44-0046-BCC5-A1933DB665CA}" type="slidenum">
              <a:rPr lang="en-US" smtClean="0"/>
              <a:t>‹#›</a:t>
            </a:fld>
            <a:endParaRPr lang="en-US"/>
          </a:p>
        </p:txBody>
      </p:sp>
      <p:pic>
        <p:nvPicPr>
          <p:cNvPr id="7" name="Picture 6">
            <a:extLst>
              <a:ext uri="{FF2B5EF4-FFF2-40B4-BE49-F238E27FC236}">
                <a16:creationId xmlns:a16="http://schemas.microsoft.com/office/drawing/2014/main" id="{139F4FBF-0E01-E651-2DF9-1DAE3FDA80E7}"/>
              </a:ext>
            </a:extLst>
          </p:cNvPr>
          <p:cNvPicPr>
            <a:picLocks noChangeAspect="1"/>
          </p:cNvPicPr>
          <p:nvPr userDrawn="1"/>
        </p:nvPicPr>
        <p:blipFill rotWithShape="1">
          <a:blip r:embed="rId2"/>
          <a:srcRect t="29032" b="8388"/>
          <a:stretch/>
        </p:blipFill>
        <p:spPr>
          <a:xfrm>
            <a:off x="0" y="10359"/>
            <a:ext cx="5605800" cy="497344"/>
          </a:xfrm>
          <a:prstGeom prst="rect">
            <a:avLst/>
          </a:prstGeom>
        </p:spPr>
      </p:pic>
    </p:spTree>
    <p:extLst>
      <p:ext uri="{BB962C8B-B14F-4D97-AF65-F5344CB8AC3E}">
        <p14:creationId xmlns:p14="http://schemas.microsoft.com/office/powerpoint/2010/main" val="37218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714D-58CD-0B43-4778-72AC0A6FA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E9A82-CC43-A6EF-6E9D-584DE0B02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E256C-4AF4-3174-FC36-71F3E19C1158}"/>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5" name="Footer Placeholder 4">
            <a:extLst>
              <a:ext uri="{FF2B5EF4-FFF2-40B4-BE49-F238E27FC236}">
                <a16:creationId xmlns:a16="http://schemas.microsoft.com/office/drawing/2014/main" id="{F2EBD505-D5DF-BEBA-7665-5114744D9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E207F-1577-B249-95E3-23ED45979162}"/>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121471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0921-40F9-3C94-497E-44905DE046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916BE4-6FE5-8360-E37B-14E9AC1BC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BB0BFD-13FE-5F41-F7B4-C9BEB98E3A2B}"/>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5" name="Footer Placeholder 4">
            <a:extLst>
              <a:ext uri="{FF2B5EF4-FFF2-40B4-BE49-F238E27FC236}">
                <a16:creationId xmlns:a16="http://schemas.microsoft.com/office/drawing/2014/main" id="{A9BA31E5-5295-AC16-960C-67462A951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5B63E-F445-5E76-4FA8-0710727A87A7}"/>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273149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BFD7-4DC3-CF88-A57E-163EF64CD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FFD14E-3624-A499-42E0-474DB00C25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A49EFD-2305-3FB1-8F34-D8ADF6E2B1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434D8D-B2EA-E4A8-A584-5BA530DA69A3}"/>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6" name="Footer Placeholder 5">
            <a:extLst>
              <a:ext uri="{FF2B5EF4-FFF2-40B4-BE49-F238E27FC236}">
                <a16:creationId xmlns:a16="http://schemas.microsoft.com/office/drawing/2014/main" id="{DBDF5D4D-6C96-8CF6-7504-1E1E17C84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13AAC-1B05-FFF4-5295-909B5AD74B03}"/>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167891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7476C-D41F-3BBD-BE6D-0A7C75891C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0C0172-ACA2-9146-4249-F56B81043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7BFB17-EB23-AE54-9EC6-C7EE6CFCA0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A60EB5-8ED2-49EA-9A38-35FE85270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296399-33B0-9957-15DC-3DE5C023DE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621E5B-468D-A024-707E-6EA18E2901AA}"/>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8" name="Footer Placeholder 7">
            <a:extLst>
              <a:ext uri="{FF2B5EF4-FFF2-40B4-BE49-F238E27FC236}">
                <a16:creationId xmlns:a16="http://schemas.microsoft.com/office/drawing/2014/main" id="{28BD8F8D-A611-6F97-87BC-65AD10FD94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F733D0-CD45-7CB9-B970-378F0D27CBAE}"/>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2555907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F0EEF-642E-ABC4-D8D0-60EE22211A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343DDA-6A15-805B-489D-8FC0057054BD}"/>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4" name="Footer Placeholder 3">
            <a:extLst>
              <a:ext uri="{FF2B5EF4-FFF2-40B4-BE49-F238E27FC236}">
                <a16:creationId xmlns:a16="http://schemas.microsoft.com/office/drawing/2014/main" id="{6F9B1C06-7DB9-04AD-9A0C-089F9A8A58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377651-0C64-0D2E-3DB3-97C3171C174F}"/>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215796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C1DCE6-A4DF-DB93-763C-2591EB1A4AF6}"/>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3" name="Footer Placeholder 2">
            <a:extLst>
              <a:ext uri="{FF2B5EF4-FFF2-40B4-BE49-F238E27FC236}">
                <a16:creationId xmlns:a16="http://schemas.microsoft.com/office/drawing/2014/main" id="{D42DEE46-E652-3B5B-2D9E-826BBA5177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FBAF7A-34FA-A7B7-98D5-D47432AEBC74}"/>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4170344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6CF1-2E47-83CE-26E7-80EDCD8D0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EB5C22-94BD-AE20-4026-8F600E9455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826A4D-D91E-1BD1-9BEC-D2E81BEB3A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9058D-9072-6F41-66DE-B71F7C7804BC}"/>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6" name="Footer Placeholder 5">
            <a:extLst>
              <a:ext uri="{FF2B5EF4-FFF2-40B4-BE49-F238E27FC236}">
                <a16:creationId xmlns:a16="http://schemas.microsoft.com/office/drawing/2014/main" id="{3A1058E4-0C2E-4A58-82FE-C1B20D356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1B0215-1053-9996-D3C4-64BFE5E8E229}"/>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2911446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E3CF-8E47-14CA-F953-719567F02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EEC47-7BA4-25A0-85E8-5B3B0A9EB8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C08213-C053-5413-992E-36FA417D8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08B460-7A52-F68D-3436-B345A666DB0A}"/>
              </a:ext>
            </a:extLst>
          </p:cNvPr>
          <p:cNvSpPr>
            <a:spLocks noGrp="1"/>
          </p:cNvSpPr>
          <p:nvPr>
            <p:ph type="dt" sz="half" idx="10"/>
          </p:nvPr>
        </p:nvSpPr>
        <p:spPr/>
        <p:txBody>
          <a:bodyPr/>
          <a:lstStyle/>
          <a:p>
            <a:fld id="{2F15BCC0-EC6B-A941-A05B-825717CBF81B}" type="datetimeFigureOut">
              <a:rPr lang="en-US" smtClean="0"/>
              <a:t>3/27/24</a:t>
            </a:fld>
            <a:endParaRPr lang="en-US"/>
          </a:p>
        </p:txBody>
      </p:sp>
      <p:sp>
        <p:nvSpPr>
          <p:cNvPr id="6" name="Footer Placeholder 5">
            <a:extLst>
              <a:ext uri="{FF2B5EF4-FFF2-40B4-BE49-F238E27FC236}">
                <a16:creationId xmlns:a16="http://schemas.microsoft.com/office/drawing/2014/main" id="{FF6351BF-7909-FE82-1217-AFBCD0FCC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8BD16-C5A2-ED55-76C9-5296F8CBD8CB}"/>
              </a:ext>
            </a:extLst>
          </p:cNvPr>
          <p:cNvSpPr>
            <a:spLocks noGrp="1"/>
          </p:cNvSpPr>
          <p:nvPr>
            <p:ph type="sldNum" sz="quarter" idx="12"/>
          </p:nvPr>
        </p:nvSpPr>
        <p:spPr/>
        <p:txBody>
          <a:bodyPr/>
          <a:lstStyle/>
          <a:p>
            <a:fld id="{4653A7D5-1AA5-4245-93E4-5415BDECA3DE}" type="slidenum">
              <a:rPr lang="en-US" smtClean="0"/>
              <a:t>‹#›</a:t>
            </a:fld>
            <a:endParaRPr lang="en-US"/>
          </a:p>
        </p:txBody>
      </p:sp>
    </p:spTree>
    <p:extLst>
      <p:ext uri="{BB962C8B-B14F-4D97-AF65-F5344CB8AC3E}">
        <p14:creationId xmlns:p14="http://schemas.microsoft.com/office/powerpoint/2010/main" val="3453826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DB7035-E30D-7253-43BD-709A27DF2D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B5E6F9-0C60-82F3-5F46-4B473847F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0DA9E-13DD-D7BE-6E60-FBA79ABBF0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5BCC0-EC6B-A941-A05B-825717CBF81B}" type="datetimeFigureOut">
              <a:rPr lang="en-US" smtClean="0"/>
              <a:t>3/27/24</a:t>
            </a:fld>
            <a:endParaRPr lang="en-US"/>
          </a:p>
        </p:txBody>
      </p:sp>
      <p:sp>
        <p:nvSpPr>
          <p:cNvPr id="5" name="Footer Placeholder 4">
            <a:extLst>
              <a:ext uri="{FF2B5EF4-FFF2-40B4-BE49-F238E27FC236}">
                <a16:creationId xmlns:a16="http://schemas.microsoft.com/office/drawing/2014/main" id="{161A8E8C-A76B-4D23-9C76-65015DEAFF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AD53FB-4DD2-F359-A8E0-30D0E80611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53A7D5-1AA5-4245-93E4-5415BDECA3DE}" type="slidenum">
              <a:rPr lang="en-US" smtClean="0"/>
              <a:t>‹#›</a:t>
            </a:fld>
            <a:endParaRPr lang="en-US"/>
          </a:p>
        </p:txBody>
      </p:sp>
    </p:spTree>
    <p:extLst>
      <p:ext uri="{BB962C8B-B14F-4D97-AF65-F5344CB8AC3E}">
        <p14:creationId xmlns:p14="http://schemas.microsoft.com/office/powerpoint/2010/main" val="1250482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6.emf"/><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AD09-4F09-3759-87A1-7C381B88C22B}"/>
              </a:ext>
            </a:extLst>
          </p:cNvPr>
          <p:cNvSpPr>
            <a:spLocks noGrp="1"/>
          </p:cNvSpPr>
          <p:nvPr>
            <p:ph type="ctrTitle"/>
          </p:nvPr>
        </p:nvSpPr>
        <p:spPr/>
        <p:txBody>
          <a:bodyPr/>
          <a:lstStyle/>
          <a:p>
            <a:br>
              <a:rPr lang="en-US" dirty="0"/>
            </a:br>
            <a:r>
              <a:rPr lang="en-US" dirty="0"/>
              <a:t>GPROF  TROPICS</a:t>
            </a:r>
          </a:p>
        </p:txBody>
      </p:sp>
    </p:spTree>
    <p:extLst>
      <p:ext uri="{BB962C8B-B14F-4D97-AF65-F5344CB8AC3E}">
        <p14:creationId xmlns:p14="http://schemas.microsoft.com/office/powerpoint/2010/main" val="3806798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world with different colors&#10;&#10;Description automatically generated">
            <a:extLst>
              <a:ext uri="{FF2B5EF4-FFF2-40B4-BE49-F238E27FC236}">
                <a16:creationId xmlns:a16="http://schemas.microsoft.com/office/drawing/2014/main" id="{282F34D5-10B9-A55D-ECDA-A684A70DBD8E}"/>
              </a:ext>
            </a:extLst>
          </p:cNvPr>
          <p:cNvPicPr>
            <a:picLocks noChangeAspect="1"/>
          </p:cNvPicPr>
          <p:nvPr/>
        </p:nvPicPr>
        <p:blipFill rotWithShape="1">
          <a:blip r:embed="rId2"/>
          <a:srcRect l="981" t="19427" r="981" b="18208"/>
          <a:stretch/>
        </p:blipFill>
        <p:spPr>
          <a:xfrm>
            <a:off x="493252" y="0"/>
            <a:ext cx="10910529" cy="4277032"/>
          </a:xfrm>
          <a:prstGeom prst="rect">
            <a:avLst/>
          </a:prstGeom>
        </p:spPr>
      </p:pic>
      <p:pic>
        <p:nvPicPr>
          <p:cNvPr id="10" name="Picture 9" descr="A map of the world with different colors&#10;&#10;Description automatically generated">
            <a:extLst>
              <a:ext uri="{FF2B5EF4-FFF2-40B4-BE49-F238E27FC236}">
                <a16:creationId xmlns:a16="http://schemas.microsoft.com/office/drawing/2014/main" id="{A260B53B-AAC0-E12A-6AE7-4383F7513D92}"/>
              </a:ext>
            </a:extLst>
          </p:cNvPr>
          <p:cNvPicPr>
            <a:picLocks noChangeAspect="1"/>
          </p:cNvPicPr>
          <p:nvPr/>
        </p:nvPicPr>
        <p:blipFill rotWithShape="1">
          <a:blip r:embed="rId3"/>
          <a:srcRect l="1855" t="20335" r="963" b="33143"/>
          <a:stretch/>
        </p:blipFill>
        <p:spPr>
          <a:xfrm>
            <a:off x="588297" y="3220064"/>
            <a:ext cx="10815484" cy="3190568"/>
          </a:xfrm>
          <a:prstGeom prst="rect">
            <a:avLst/>
          </a:prstGeom>
        </p:spPr>
      </p:pic>
      <p:pic>
        <p:nvPicPr>
          <p:cNvPr id="11" name="Picture 10" descr="A map of the world with different colors&#10;&#10;Description automatically generated">
            <a:extLst>
              <a:ext uri="{FF2B5EF4-FFF2-40B4-BE49-F238E27FC236}">
                <a16:creationId xmlns:a16="http://schemas.microsoft.com/office/drawing/2014/main" id="{57496CA5-6BE4-65AA-1992-B8E7AFAAA7F6}"/>
              </a:ext>
            </a:extLst>
          </p:cNvPr>
          <p:cNvPicPr>
            <a:picLocks noChangeAspect="1"/>
          </p:cNvPicPr>
          <p:nvPr/>
        </p:nvPicPr>
        <p:blipFill rotWithShape="1">
          <a:blip r:embed="rId3"/>
          <a:srcRect l="1855" t="67789" r="963" b="17302"/>
          <a:stretch/>
        </p:blipFill>
        <p:spPr>
          <a:xfrm>
            <a:off x="3352800" y="6339286"/>
            <a:ext cx="5486400" cy="518714"/>
          </a:xfrm>
          <a:prstGeom prst="rect">
            <a:avLst/>
          </a:prstGeom>
        </p:spPr>
      </p:pic>
    </p:spTree>
    <p:extLst>
      <p:ext uri="{BB962C8B-B14F-4D97-AF65-F5344CB8AC3E}">
        <p14:creationId xmlns:p14="http://schemas.microsoft.com/office/powerpoint/2010/main" val="290886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images of different colors&#10;&#10;Description automatically generated">
            <a:extLst>
              <a:ext uri="{FF2B5EF4-FFF2-40B4-BE49-F238E27FC236}">
                <a16:creationId xmlns:a16="http://schemas.microsoft.com/office/drawing/2014/main" id="{1D3AB774-D682-EBEC-F7DD-931543023221}"/>
              </a:ext>
            </a:extLst>
          </p:cNvPr>
          <p:cNvPicPr>
            <a:picLocks noGrp="1" noChangeAspect="1"/>
          </p:cNvPicPr>
          <p:nvPr>
            <p:ph idx="1"/>
          </p:nvPr>
        </p:nvPicPr>
        <p:blipFill rotWithShape="1">
          <a:blip r:embed="rId2"/>
          <a:srcRect b="34286"/>
          <a:stretch/>
        </p:blipFill>
        <p:spPr>
          <a:xfrm>
            <a:off x="1672535" y="1156252"/>
            <a:ext cx="8873434" cy="4572000"/>
          </a:xfrm>
        </p:spPr>
      </p:pic>
      <p:sp>
        <p:nvSpPr>
          <p:cNvPr id="10" name="TextBox 9">
            <a:extLst>
              <a:ext uri="{FF2B5EF4-FFF2-40B4-BE49-F238E27FC236}">
                <a16:creationId xmlns:a16="http://schemas.microsoft.com/office/drawing/2014/main" id="{6A13B510-FAEC-2AB9-96A9-D1F5AD1926D9}"/>
              </a:ext>
            </a:extLst>
          </p:cNvPr>
          <p:cNvSpPr txBox="1"/>
          <p:nvPr/>
        </p:nvSpPr>
        <p:spPr>
          <a:xfrm>
            <a:off x="3222724" y="182880"/>
            <a:ext cx="5773055" cy="584775"/>
          </a:xfrm>
          <a:prstGeom prst="rect">
            <a:avLst/>
          </a:prstGeom>
          <a:noFill/>
        </p:spPr>
        <p:txBody>
          <a:bodyPr wrap="none" rtlCol="0">
            <a:spAutoFit/>
          </a:bodyPr>
          <a:lstStyle/>
          <a:p>
            <a:r>
              <a:rPr lang="en-US" sz="3200" dirty="0"/>
              <a:t>TROPICS Pathfinder and NOAA 20</a:t>
            </a:r>
          </a:p>
        </p:txBody>
      </p:sp>
      <p:sp>
        <p:nvSpPr>
          <p:cNvPr id="2" name="Rectangle 1">
            <a:extLst>
              <a:ext uri="{FF2B5EF4-FFF2-40B4-BE49-F238E27FC236}">
                <a16:creationId xmlns:a16="http://schemas.microsoft.com/office/drawing/2014/main" id="{770AB998-0942-BF07-6DAC-4CA1F0B24590}"/>
              </a:ext>
            </a:extLst>
          </p:cNvPr>
          <p:cNvSpPr/>
          <p:nvPr/>
        </p:nvSpPr>
        <p:spPr>
          <a:xfrm>
            <a:off x="6716178" y="1106444"/>
            <a:ext cx="980501" cy="280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Jan2023</a:t>
            </a:r>
          </a:p>
        </p:txBody>
      </p:sp>
      <p:sp>
        <p:nvSpPr>
          <p:cNvPr id="3" name="Rectangle 2">
            <a:extLst>
              <a:ext uri="{FF2B5EF4-FFF2-40B4-BE49-F238E27FC236}">
                <a16:creationId xmlns:a16="http://schemas.microsoft.com/office/drawing/2014/main" id="{8A0F7404-A748-9760-6A7A-E38A03860499}"/>
              </a:ext>
            </a:extLst>
          </p:cNvPr>
          <p:cNvSpPr/>
          <p:nvPr/>
        </p:nvSpPr>
        <p:spPr>
          <a:xfrm>
            <a:off x="6716178" y="3458871"/>
            <a:ext cx="980501" cy="280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Jan2023</a:t>
            </a:r>
          </a:p>
        </p:txBody>
      </p:sp>
    </p:spTree>
    <p:extLst>
      <p:ext uri="{BB962C8B-B14F-4D97-AF65-F5344CB8AC3E}">
        <p14:creationId xmlns:p14="http://schemas.microsoft.com/office/powerpoint/2010/main" val="804242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images of different colored maps&#10;&#10;Description automatically generated">
            <a:extLst>
              <a:ext uri="{FF2B5EF4-FFF2-40B4-BE49-F238E27FC236}">
                <a16:creationId xmlns:a16="http://schemas.microsoft.com/office/drawing/2014/main" id="{EC618AD5-22C3-C977-6B17-B13F7D7DD28C}"/>
              </a:ext>
            </a:extLst>
          </p:cNvPr>
          <p:cNvPicPr>
            <a:picLocks noGrp="1" noChangeAspect="1"/>
          </p:cNvPicPr>
          <p:nvPr>
            <p:ph idx="1"/>
          </p:nvPr>
        </p:nvPicPr>
        <p:blipFill rotWithShape="1">
          <a:blip r:embed="rId2"/>
          <a:srcRect b="34603"/>
          <a:stretch/>
        </p:blipFill>
        <p:spPr>
          <a:xfrm>
            <a:off x="1365247" y="1156252"/>
            <a:ext cx="9488010" cy="4572000"/>
          </a:xfrm>
        </p:spPr>
      </p:pic>
      <p:sp>
        <p:nvSpPr>
          <p:cNvPr id="10" name="TextBox 9">
            <a:extLst>
              <a:ext uri="{FF2B5EF4-FFF2-40B4-BE49-F238E27FC236}">
                <a16:creationId xmlns:a16="http://schemas.microsoft.com/office/drawing/2014/main" id="{6A13B510-FAEC-2AB9-96A9-D1F5AD1926D9}"/>
              </a:ext>
            </a:extLst>
          </p:cNvPr>
          <p:cNvSpPr txBox="1"/>
          <p:nvPr/>
        </p:nvSpPr>
        <p:spPr>
          <a:xfrm>
            <a:off x="3209472" y="182880"/>
            <a:ext cx="5773055" cy="584775"/>
          </a:xfrm>
          <a:prstGeom prst="rect">
            <a:avLst/>
          </a:prstGeom>
          <a:noFill/>
        </p:spPr>
        <p:txBody>
          <a:bodyPr wrap="none" rtlCol="0">
            <a:spAutoFit/>
          </a:bodyPr>
          <a:lstStyle/>
          <a:p>
            <a:r>
              <a:rPr lang="en-US" sz="3200" dirty="0"/>
              <a:t>TROPICS Pathfinder and NOAA 20</a:t>
            </a:r>
          </a:p>
        </p:txBody>
      </p:sp>
      <p:sp>
        <p:nvSpPr>
          <p:cNvPr id="2" name="Rectangle 1">
            <a:extLst>
              <a:ext uri="{FF2B5EF4-FFF2-40B4-BE49-F238E27FC236}">
                <a16:creationId xmlns:a16="http://schemas.microsoft.com/office/drawing/2014/main" id="{9B181C65-210D-A8EE-2112-5C825282A40D}"/>
              </a:ext>
            </a:extLst>
          </p:cNvPr>
          <p:cNvSpPr/>
          <p:nvPr/>
        </p:nvSpPr>
        <p:spPr>
          <a:xfrm>
            <a:off x="6907575" y="1107404"/>
            <a:ext cx="980501" cy="280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Jan2023</a:t>
            </a:r>
          </a:p>
        </p:txBody>
      </p:sp>
      <p:sp>
        <p:nvSpPr>
          <p:cNvPr id="3" name="Rectangle 2">
            <a:extLst>
              <a:ext uri="{FF2B5EF4-FFF2-40B4-BE49-F238E27FC236}">
                <a16:creationId xmlns:a16="http://schemas.microsoft.com/office/drawing/2014/main" id="{96459409-B81B-D5F7-F439-321ECFEEC746}"/>
              </a:ext>
            </a:extLst>
          </p:cNvPr>
          <p:cNvSpPr/>
          <p:nvPr/>
        </p:nvSpPr>
        <p:spPr>
          <a:xfrm>
            <a:off x="6907575" y="3482008"/>
            <a:ext cx="980501" cy="2804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Jan2023</a:t>
            </a:r>
          </a:p>
        </p:txBody>
      </p:sp>
    </p:spTree>
    <p:extLst>
      <p:ext uri="{BB962C8B-B14F-4D97-AF65-F5344CB8AC3E}">
        <p14:creationId xmlns:p14="http://schemas.microsoft.com/office/powerpoint/2010/main" val="3240085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map&#10;&#10;Description automatically generated">
            <a:extLst>
              <a:ext uri="{FF2B5EF4-FFF2-40B4-BE49-F238E27FC236}">
                <a16:creationId xmlns:a16="http://schemas.microsoft.com/office/drawing/2014/main" id="{62B27979-7981-D695-C8C7-5C7258634B82}"/>
              </a:ext>
            </a:extLst>
          </p:cNvPr>
          <p:cNvPicPr>
            <a:picLocks noChangeAspect="1"/>
          </p:cNvPicPr>
          <p:nvPr/>
        </p:nvPicPr>
        <p:blipFill rotWithShape="1">
          <a:blip r:embed="rId2"/>
          <a:srcRect b="34940"/>
          <a:stretch/>
        </p:blipFill>
        <p:spPr>
          <a:xfrm>
            <a:off x="1327452" y="1143000"/>
            <a:ext cx="9537096" cy="4572000"/>
          </a:xfrm>
          <a:prstGeom prst="rect">
            <a:avLst/>
          </a:prstGeom>
        </p:spPr>
      </p:pic>
      <p:sp>
        <p:nvSpPr>
          <p:cNvPr id="6" name="TextBox 5">
            <a:extLst>
              <a:ext uri="{FF2B5EF4-FFF2-40B4-BE49-F238E27FC236}">
                <a16:creationId xmlns:a16="http://schemas.microsoft.com/office/drawing/2014/main" id="{861A145D-18A4-DAFC-4D6C-3915E738ABDC}"/>
              </a:ext>
            </a:extLst>
          </p:cNvPr>
          <p:cNvSpPr txBox="1"/>
          <p:nvPr/>
        </p:nvSpPr>
        <p:spPr>
          <a:xfrm>
            <a:off x="3874398" y="190124"/>
            <a:ext cx="4443204" cy="584775"/>
          </a:xfrm>
          <a:prstGeom prst="rect">
            <a:avLst/>
          </a:prstGeom>
          <a:noFill/>
        </p:spPr>
        <p:txBody>
          <a:bodyPr wrap="none" rtlCol="0">
            <a:spAutoFit/>
          </a:bodyPr>
          <a:lstStyle/>
          <a:p>
            <a:r>
              <a:rPr lang="en-US" sz="3200" dirty="0"/>
              <a:t>TROPICS 03 and NOAA 20</a:t>
            </a:r>
          </a:p>
        </p:txBody>
      </p:sp>
    </p:spTree>
    <p:extLst>
      <p:ext uri="{BB962C8B-B14F-4D97-AF65-F5344CB8AC3E}">
        <p14:creationId xmlns:p14="http://schemas.microsoft.com/office/powerpoint/2010/main" val="1538945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ap&#10;&#10;Description automatically generated">
            <a:extLst>
              <a:ext uri="{FF2B5EF4-FFF2-40B4-BE49-F238E27FC236}">
                <a16:creationId xmlns:a16="http://schemas.microsoft.com/office/drawing/2014/main" id="{937C3657-A8A4-0EF2-0FE4-5574D518AE60}"/>
              </a:ext>
            </a:extLst>
          </p:cNvPr>
          <p:cNvPicPr>
            <a:picLocks noChangeAspect="1"/>
          </p:cNvPicPr>
          <p:nvPr/>
        </p:nvPicPr>
        <p:blipFill rotWithShape="1">
          <a:blip r:embed="rId2"/>
          <a:srcRect b="34453"/>
          <a:stretch/>
        </p:blipFill>
        <p:spPr>
          <a:xfrm>
            <a:off x="1362881" y="1156252"/>
            <a:ext cx="9466237" cy="4572000"/>
          </a:xfrm>
          <a:prstGeom prst="rect">
            <a:avLst/>
          </a:prstGeom>
        </p:spPr>
      </p:pic>
      <p:sp>
        <p:nvSpPr>
          <p:cNvPr id="6" name="TextBox 5">
            <a:extLst>
              <a:ext uri="{FF2B5EF4-FFF2-40B4-BE49-F238E27FC236}">
                <a16:creationId xmlns:a16="http://schemas.microsoft.com/office/drawing/2014/main" id="{512DB188-A3B5-D6E0-87D5-E3149FB09E6D}"/>
              </a:ext>
            </a:extLst>
          </p:cNvPr>
          <p:cNvSpPr txBox="1"/>
          <p:nvPr/>
        </p:nvSpPr>
        <p:spPr>
          <a:xfrm>
            <a:off x="3874398" y="186654"/>
            <a:ext cx="4443204" cy="584775"/>
          </a:xfrm>
          <a:prstGeom prst="rect">
            <a:avLst/>
          </a:prstGeom>
          <a:noFill/>
        </p:spPr>
        <p:txBody>
          <a:bodyPr wrap="none" rtlCol="0">
            <a:spAutoFit/>
          </a:bodyPr>
          <a:lstStyle/>
          <a:p>
            <a:r>
              <a:rPr lang="en-US" sz="3200" dirty="0"/>
              <a:t>TROPICS 06 and NOAA 20</a:t>
            </a:r>
          </a:p>
        </p:txBody>
      </p:sp>
    </p:spTree>
    <p:extLst>
      <p:ext uri="{BB962C8B-B14F-4D97-AF65-F5344CB8AC3E}">
        <p14:creationId xmlns:p14="http://schemas.microsoft.com/office/powerpoint/2010/main" val="234748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0E27-AAB8-1D35-CEF7-36FAAECE07F6}"/>
              </a:ext>
            </a:extLst>
          </p:cNvPr>
          <p:cNvSpPr>
            <a:spLocks noGrp="1"/>
          </p:cNvSpPr>
          <p:nvPr>
            <p:ph type="title"/>
          </p:nvPr>
        </p:nvSpPr>
        <p:spPr>
          <a:xfrm>
            <a:off x="3712029" y="441324"/>
            <a:ext cx="4310742" cy="1325563"/>
          </a:xfrm>
        </p:spPr>
        <p:txBody>
          <a:bodyPr/>
          <a:lstStyle/>
          <a:p>
            <a:r>
              <a:rPr lang="en-US" dirty="0"/>
              <a:t>QC is a problem</a:t>
            </a:r>
          </a:p>
        </p:txBody>
      </p:sp>
      <p:sp>
        <p:nvSpPr>
          <p:cNvPr id="3" name="Content Placeholder 2">
            <a:extLst>
              <a:ext uri="{FF2B5EF4-FFF2-40B4-BE49-F238E27FC236}">
                <a16:creationId xmlns:a16="http://schemas.microsoft.com/office/drawing/2014/main" id="{ABE704F4-D8FB-F1D5-BB0E-5B8A1134FBA7}"/>
              </a:ext>
            </a:extLst>
          </p:cNvPr>
          <p:cNvSpPr>
            <a:spLocks noGrp="1"/>
          </p:cNvSpPr>
          <p:nvPr>
            <p:ph idx="1"/>
          </p:nvPr>
        </p:nvSpPr>
        <p:spPr>
          <a:xfrm>
            <a:off x="838200" y="2272166"/>
            <a:ext cx="10515600" cy="2528434"/>
          </a:xfrm>
        </p:spPr>
        <p:txBody>
          <a:bodyPr/>
          <a:lstStyle/>
          <a:p>
            <a:r>
              <a:rPr lang="en-US" dirty="0"/>
              <a:t>GPROF does not do QC beyond applying L1C file QC flags</a:t>
            </a:r>
          </a:p>
          <a:p>
            <a:r>
              <a:rPr lang="en-US" dirty="0"/>
              <a:t>Machine learning methods being developed to identify bad data</a:t>
            </a:r>
          </a:p>
          <a:p>
            <a:r>
              <a:rPr lang="en-US" dirty="0"/>
              <a:t>Jackson Tan has a QC procedure developed for IMERG</a:t>
            </a:r>
          </a:p>
          <a:p>
            <a:r>
              <a:rPr lang="en-US" dirty="0"/>
              <a:t>University of Texas El Paso group also looking at QC for GPROF</a:t>
            </a:r>
          </a:p>
        </p:txBody>
      </p:sp>
    </p:spTree>
    <p:extLst>
      <p:ext uri="{BB962C8B-B14F-4D97-AF65-F5344CB8AC3E}">
        <p14:creationId xmlns:p14="http://schemas.microsoft.com/office/powerpoint/2010/main" val="3999208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522BDAB1-0B91-69AE-4926-DA2919D4A577}"/>
              </a:ext>
            </a:extLst>
          </p:cNvPr>
          <p:cNvPicPr>
            <a:picLocks noChangeAspect="1"/>
          </p:cNvPicPr>
          <p:nvPr/>
        </p:nvPicPr>
        <p:blipFill rotWithShape="1">
          <a:blip r:embed="rId2"/>
          <a:srcRect l="2500" t="84980" r="1863" b="2216"/>
          <a:stretch/>
        </p:blipFill>
        <p:spPr>
          <a:xfrm>
            <a:off x="1312196" y="5417573"/>
            <a:ext cx="9235917" cy="761230"/>
          </a:xfrm>
          <a:prstGeom prst="rect">
            <a:avLst/>
          </a:prstGeom>
        </p:spPr>
      </p:pic>
      <p:pic>
        <p:nvPicPr>
          <p:cNvPr id="6" name="Picture 5" descr="A map of the world with different colors&#10;&#10;Description automatically generated">
            <a:extLst>
              <a:ext uri="{FF2B5EF4-FFF2-40B4-BE49-F238E27FC236}">
                <a16:creationId xmlns:a16="http://schemas.microsoft.com/office/drawing/2014/main" id="{FE843D91-F38D-DD8A-96F8-D2E1780E7149}"/>
              </a:ext>
            </a:extLst>
          </p:cNvPr>
          <p:cNvPicPr>
            <a:picLocks noChangeAspect="1"/>
          </p:cNvPicPr>
          <p:nvPr/>
        </p:nvPicPr>
        <p:blipFill rotWithShape="1">
          <a:blip r:embed="rId3"/>
          <a:srcRect l="800" t="10044" r="902" b="24388"/>
          <a:stretch/>
        </p:blipFill>
        <p:spPr>
          <a:xfrm>
            <a:off x="703006" y="679197"/>
            <a:ext cx="10785987" cy="4433578"/>
          </a:xfrm>
          <a:prstGeom prst="rect">
            <a:avLst/>
          </a:prstGeom>
        </p:spPr>
      </p:pic>
    </p:spTree>
    <p:extLst>
      <p:ext uri="{BB962C8B-B14F-4D97-AF65-F5344CB8AC3E}">
        <p14:creationId xmlns:p14="http://schemas.microsoft.com/office/powerpoint/2010/main" val="1380710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522BDAB1-0B91-69AE-4926-DA2919D4A577}"/>
              </a:ext>
            </a:extLst>
          </p:cNvPr>
          <p:cNvPicPr>
            <a:picLocks noChangeAspect="1"/>
          </p:cNvPicPr>
          <p:nvPr/>
        </p:nvPicPr>
        <p:blipFill rotWithShape="1">
          <a:blip r:embed="rId2"/>
          <a:srcRect l="2500" t="84980" r="1863" b="2216"/>
          <a:stretch/>
        </p:blipFill>
        <p:spPr>
          <a:xfrm>
            <a:off x="1312197" y="5417574"/>
            <a:ext cx="9235917" cy="761230"/>
          </a:xfrm>
          <a:prstGeom prst="rect">
            <a:avLst/>
          </a:prstGeom>
        </p:spPr>
      </p:pic>
      <p:pic>
        <p:nvPicPr>
          <p:cNvPr id="3" name="Picture 2" descr="A map of the tropics&#10;&#10;Description automatically generated">
            <a:extLst>
              <a:ext uri="{FF2B5EF4-FFF2-40B4-BE49-F238E27FC236}">
                <a16:creationId xmlns:a16="http://schemas.microsoft.com/office/drawing/2014/main" id="{6258A010-7B21-AE22-59EF-75AB78545273}"/>
              </a:ext>
            </a:extLst>
          </p:cNvPr>
          <p:cNvPicPr>
            <a:picLocks noChangeAspect="1"/>
          </p:cNvPicPr>
          <p:nvPr/>
        </p:nvPicPr>
        <p:blipFill rotWithShape="1">
          <a:blip r:embed="rId3"/>
          <a:srcRect l="1694" t="10038" r="882" b="25167"/>
          <a:stretch/>
        </p:blipFill>
        <p:spPr>
          <a:xfrm>
            <a:off x="747251" y="679196"/>
            <a:ext cx="10697497" cy="4384418"/>
          </a:xfrm>
          <a:prstGeom prst="rect">
            <a:avLst/>
          </a:prstGeom>
        </p:spPr>
      </p:pic>
    </p:spTree>
    <p:extLst>
      <p:ext uri="{BB962C8B-B14F-4D97-AF65-F5344CB8AC3E}">
        <p14:creationId xmlns:p14="http://schemas.microsoft.com/office/powerpoint/2010/main" val="4255262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 with different colors&#10;&#10;Description automatically generated">
            <a:extLst>
              <a:ext uri="{FF2B5EF4-FFF2-40B4-BE49-F238E27FC236}">
                <a16:creationId xmlns:a16="http://schemas.microsoft.com/office/drawing/2014/main" id="{024085CB-E71A-F95A-710B-860677476D67}"/>
              </a:ext>
            </a:extLst>
          </p:cNvPr>
          <p:cNvPicPr>
            <a:picLocks noChangeAspect="1"/>
          </p:cNvPicPr>
          <p:nvPr/>
        </p:nvPicPr>
        <p:blipFill rotWithShape="1">
          <a:blip r:embed="rId2"/>
          <a:srcRect l="1334" t="11239" r="1006" b="25534"/>
          <a:stretch/>
        </p:blipFill>
        <p:spPr>
          <a:xfrm>
            <a:off x="2153265" y="0"/>
            <a:ext cx="7590503" cy="3028337"/>
          </a:xfrm>
          <a:prstGeom prst="rect">
            <a:avLst/>
          </a:prstGeom>
        </p:spPr>
      </p:pic>
      <p:pic>
        <p:nvPicPr>
          <p:cNvPr id="7" name="Picture 6" descr="A map of the world with different colors&#10;&#10;Description automatically generated">
            <a:extLst>
              <a:ext uri="{FF2B5EF4-FFF2-40B4-BE49-F238E27FC236}">
                <a16:creationId xmlns:a16="http://schemas.microsoft.com/office/drawing/2014/main" id="{3E3D463F-5043-8F8D-38C7-B52F1537A098}"/>
              </a:ext>
            </a:extLst>
          </p:cNvPr>
          <p:cNvPicPr>
            <a:picLocks noChangeAspect="1"/>
          </p:cNvPicPr>
          <p:nvPr/>
        </p:nvPicPr>
        <p:blipFill rotWithShape="1">
          <a:blip r:embed="rId3"/>
          <a:srcRect l="1333" t="11292" r="1007" b="25482"/>
          <a:stretch/>
        </p:blipFill>
        <p:spPr>
          <a:xfrm>
            <a:off x="2153265" y="2851355"/>
            <a:ext cx="7590503" cy="3028337"/>
          </a:xfrm>
          <a:prstGeom prst="rect">
            <a:avLst/>
          </a:prstGeom>
        </p:spPr>
      </p:pic>
      <p:pic>
        <p:nvPicPr>
          <p:cNvPr id="4" name="Picture 3" descr="A map of the world&#10;&#10;Description automatically generated">
            <a:extLst>
              <a:ext uri="{FF2B5EF4-FFF2-40B4-BE49-F238E27FC236}">
                <a16:creationId xmlns:a16="http://schemas.microsoft.com/office/drawing/2014/main" id="{522BDAB1-0B91-69AE-4926-DA2919D4A577}"/>
              </a:ext>
            </a:extLst>
          </p:cNvPr>
          <p:cNvPicPr>
            <a:picLocks noChangeAspect="1"/>
          </p:cNvPicPr>
          <p:nvPr/>
        </p:nvPicPr>
        <p:blipFill rotWithShape="1">
          <a:blip r:embed="rId4"/>
          <a:srcRect l="2500" t="84980" r="1863" b="2216"/>
          <a:stretch/>
        </p:blipFill>
        <p:spPr>
          <a:xfrm>
            <a:off x="1253204" y="5995604"/>
            <a:ext cx="9235917" cy="761230"/>
          </a:xfrm>
          <a:prstGeom prst="rect">
            <a:avLst/>
          </a:prstGeom>
        </p:spPr>
      </p:pic>
    </p:spTree>
    <p:extLst>
      <p:ext uri="{BB962C8B-B14F-4D97-AF65-F5344CB8AC3E}">
        <p14:creationId xmlns:p14="http://schemas.microsoft.com/office/powerpoint/2010/main" val="4042023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0F43C5-1B66-72EE-30D2-74E6B8380D0A}"/>
              </a:ext>
            </a:extLst>
          </p:cNvPr>
          <p:cNvSpPr txBox="1"/>
          <p:nvPr/>
        </p:nvSpPr>
        <p:spPr>
          <a:xfrm>
            <a:off x="3004457" y="359229"/>
            <a:ext cx="6498771" cy="646331"/>
          </a:xfrm>
          <a:prstGeom prst="rect">
            <a:avLst/>
          </a:prstGeom>
          <a:noFill/>
        </p:spPr>
        <p:txBody>
          <a:bodyPr wrap="square" rtlCol="0">
            <a:spAutoFit/>
          </a:bodyPr>
          <a:lstStyle/>
          <a:p>
            <a:r>
              <a:rPr lang="en-US" sz="3600" dirty="0"/>
              <a:t>Issues with operational usage</a:t>
            </a:r>
          </a:p>
        </p:txBody>
      </p:sp>
      <p:sp>
        <p:nvSpPr>
          <p:cNvPr id="5" name="TextBox 4">
            <a:extLst>
              <a:ext uri="{FF2B5EF4-FFF2-40B4-BE49-F238E27FC236}">
                <a16:creationId xmlns:a16="http://schemas.microsoft.com/office/drawing/2014/main" id="{271A1083-2F5C-88CF-CEB3-AED9617C7ACC}"/>
              </a:ext>
            </a:extLst>
          </p:cNvPr>
          <p:cNvSpPr txBox="1"/>
          <p:nvPr/>
        </p:nvSpPr>
        <p:spPr>
          <a:xfrm>
            <a:off x="1578429" y="1611086"/>
            <a:ext cx="9840685" cy="3693319"/>
          </a:xfrm>
          <a:prstGeom prst="rect">
            <a:avLst/>
          </a:prstGeom>
          <a:noFill/>
        </p:spPr>
        <p:txBody>
          <a:bodyPr wrap="square" rtlCol="0">
            <a:spAutoFit/>
          </a:bodyPr>
          <a:lstStyle/>
          <a:p>
            <a:r>
              <a:rPr lang="en-US" dirty="0"/>
              <a:t>• Precipitation looks very consistent with ATMS and should have positive impact on integrated precipitation products</a:t>
            </a:r>
          </a:p>
          <a:p>
            <a:endParaRPr lang="en-US" dirty="0"/>
          </a:p>
          <a:p>
            <a:r>
              <a:rPr lang="en-US" dirty="0"/>
              <a:t>•  QC of input data not currently good enough for IMERG.  GPROF does not have a robust QC process because it was always done at the Level 1 activity.   We are developing that now, but slow progress (TROPICS is not a funded activity).   </a:t>
            </a:r>
          </a:p>
          <a:p>
            <a:endParaRPr lang="en-US" dirty="0"/>
          </a:p>
          <a:p>
            <a:r>
              <a:rPr lang="en-US" dirty="0"/>
              <a:t>• Data systems are reluctant to open up gates for new sensors that have little vetting and may not last very long.  Have workaround idea for very quick adoption of new sensors.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1029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6">
            <a:extLst>
              <a:ext uri="{FF2B5EF4-FFF2-40B4-BE49-F238E27FC236}">
                <a16:creationId xmlns:a16="http://schemas.microsoft.com/office/drawing/2014/main" id="{94DE8648-FDE2-FF4C-B7C8-0B83D9E7BDB2}"/>
              </a:ext>
            </a:extLst>
          </p:cNvPr>
          <p:cNvSpPr>
            <a:spLocks noChangeArrowheads="1"/>
          </p:cNvSpPr>
          <p:nvPr/>
        </p:nvSpPr>
        <p:spPr bwMode="auto">
          <a:xfrm>
            <a:off x="4860925" y="990600"/>
            <a:ext cx="5105400" cy="1143000"/>
          </a:xfrm>
          <a:prstGeom prst="roundRect">
            <a:avLst>
              <a:gd name="adj" fmla="val 16667"/>
            </a:avLst>
          </a:prstGeom>
          <a:solidFill>
            <a:srgbClr val="FFCC33"/>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 name="Text Box 6">
            <a:extLst>
              <a:ext uri="{FF2B5EF4-FFF2-40B4-BE49-F238E27FC236}">
                <a16:creationId xmlns:a16="http://schemas.microsoft.com/office/drawing/2014/main" id="{B31FCF90-EA9F-8847-9395-68C32635CC40}"/>
              </a:ext>
            </a:extLst>
          </p:cNvPr>
          <p:cNvSpPr txBox="1">
            <a:spLocks noChangeArrowheads="1"/>
          </p:cNvSpPr>
          <p:nvPr/>
        </p:nvSpPr>
        <p:spPr bwMode="auto">
          <a:xfrm>
            <a:off x="2422525" y="228600"/>
            <a:ext cx="7170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dirty="0">
                <a:latin typeface="Candara" panose="020E0502030303020204" pitchFamily="34" charset="0"/>
              </a:rPr>
              <a:t>The GPM radiometer algorithm - GPROF</a:t>
            </a:r>
          </a:p>
        </p:txBody>
      </p:sp>
      <p:grpSp>
        <p:nvGrpSpPr>
          <p:cNvPr id="6" name="Group 22">
            <a:extLst>
              <a:ext uri="{FF2B5EF4-FFF2-40B4-BE49-F238E27FC236}">
                <a16:creationId xmlns:a16="http://schemas.microsoft.com/office/drawing/2014/main" id="{D9AE0E9F-A039-0644-A914-49BFACDFFA1C}"/>
              </a:ext>
            </a:extLst>
          </p:cNvPr>
          <p:cNvGrpSpPr>
            <a:grpSpLocks/>
          </p:cNvGrpSpPr>
          <p:nvPr/>
        </p:nvGrpSpPr>
        <p:grpSpPr bwMode="auto">
          <a:xfrm>
            <a:off x="1736725" y="2224088"/>
            <a:ext cx="7943850" cy="4633912"/>
            <a:chOff x="576" y="895"/>
            <a:chExt cx="5299" cy="3233"/>
          </a:xfrm>
        </p:grpSpPr>
        <p:pic>
          <p:nvPicPr>
            <p:cNvPr id="7" name="Picture 2" descr="gprof.obs.pict2 copy                                           00000012Macintosh HD                   ABA78158:">
              <a:extLst>
                <a:ext uri="{FF2B5EF4-FFF2-40B4-BE49-F238E27FC236}">
                  <a16:creationId xmlns:a16="http://schemas.microsoft.com/office/drawing/2014/main" id="{0BF84691-32DA-7E4E-95F3-6F7E857121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1743"/>
              <a:ext cx="2016"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gprof.mod1.pict2 copy                                          00000012Macintosh HD                   ABA78158:">
              <a:extLst>
                <a:ext uri="{FF2B5EF4-FFF2-40B4-BE49-F238E27FC236}">
                  <a16:creationId xmlns:a16="http://schemas.microsoft.com/office/drawing/2014/main" id="{603B82A5-8CC7-E24E-87C4-24E15D389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995"/>
              <a:ext cx="152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gprof.mod2.pict2 copy                                          00000012Macintosh HD                   ABA78158:">
              <a:extLst>
                <a:ext uri="{FF2B5EF4-FFF2-40B4-BE49-F238E27FC236}">
                  <a16:creationId xmlns:a16="http://schemas.microsoft.com/office/drawing/2014/main" id="{DB52A8E6-2C36-5E47-802E-BB36157C2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2" y="1948"/>
              <a:ext cx="1452"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gprof.mod3.pict2 copy                                          00000012Macintosh HD                   ABA78158:">
              <a:extLst>
                <a:ext uri="{FF2B5EF4-FFF2-40B4-BE49-F238E27FC236}">
                  <a16:creationId xmlns:a16="http://schemas.microsoft.com/office/drawing/2014/main" id="{A57F51CE-A22A-0347-9CCC-3981931A5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856"/>
              <a:ext cx="1452"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7">
              <a:extLst>
                <a:ext uri="{FF2B5EF4-FFF2-40B4-BE49-F238E27FC236}">
                  <a16:creationId xmlns:a16="http://schemas.microsoft.com/office/drawing/2014/main" id="{66AEC30F-6A4A-E941-81F2-CBAD3CBDD826}"/>
                </a:ext>
              </a:extLst>
            </p:cNvPr>
            <p:cNvSpPr>
              <a:spLocks noChangeShapeType="1"/>
            </p:cNvSpPr>
            <p:nvPr/>
          </p:nvSpPr>
          <p:spPr bwMode="auto">
            <a:xfrm flipV="1">
              <a:off x="2688" y="1824"/>
              <a:ext cx="480" cy="336"/>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8">
              <a:extLst>
                <a:ext uri="{FF2B5EF4-FFF2-40B4-BE49-F238E27FC236}">
                  <a16:creationId xmlns:a16="http://schemas.microsoft.com/office/drawing/2014/main" id="{7F0ED9CF-E124-044A-965A-0C86FF038AB8}"/>
                </a:ext>
              </a:extLst>
            </p:cNvPr>
            <p:cNvSpPr>
              <a:spLocks noChangeShapeType="1"/>
            </p:cNvSpPr>
            <p:nvPr/>
          </p:nvSpPr>
          <p:spPr bwMode="auto">
            <a:xfrm>
              <a:off x="2640" y="2544"/>
              <a:ext cx="432"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9">
              <a:extLst>
                <a:ext uri="{FF2B5EF4-FFF2-40B4-BE49-F238E27FC236}">
                  <a16:creationId xmlns:a16="http://schemas.microsoft.com/office/drawing/2014/main" id="{787C6CE2-0A1C-BA4E-93AC-0866A0EC431D}"/>
                </a:ext>
              </a:extLst>
            </p:cNvPr>
            <p:cNvSpPr>
              <a:spLocks noChangeShapeType="1"/>
            </p:cNvSpPr>
            <p:nvPr/>
          </p:nvSpPr>
          <p:spPr bwMode="auto">
            <a:xfrm>
              <a:off x="2640" y="2928"/>
              <a:ext cx="432" cy="24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0">
              <a:extLst>
                <a:ext uri="{FF2B5EF4-FFF2-40B4-BE49-F238E27FC236}">
                  <a16:creationId xmlns:a16="http://schemas.microsoft.com/office/drawing/2014/main" id="{72012D7B-F9AC-BD42-8222-D7D99D10EE44}"/>
                </a:ext>
              </a:extLst>
            </p:cNvPr>
            <p:cNvSpPr txBox="1">
              <a:spLocks noChangeArrowheads="1"/>
            </p:cNvSpPr>
            <p:nvPr/>
          </p:nvSpPr>
          <p:spPr bwMode="auto">
            <a:xfrm>
              <a:off x="1110" y="2839"/>
              <a:ext cx="991" cy="2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b="1">
                  <a:latin typeface="Times" pitchFamily="2" charset="0"/>
                </a:rPr>
                <a:t>~10 km</a:t>
              </a:r>
            </a:p>
          </p:txBody>
        </p:sp>
        <p:sp>
          <p:nvSpPr>
            <p:cNvPr id="15" name="Text Box 11">
              <a:extLst>
                <a:ext uri="{FF2B5EF4-FFF2-40B4-BE49-F238E27FC236}">
                  <a16:creationId xmlns:a16="http://schemas.microsoft.com/office/drawing/2014/main" id="{5009601E-D640-1144-9B09-C3AD77677AF3}"/>
                </a:ext>
              </a:extLst>
            </p:cNvPr>
            <p:cNvSpPr txBox="1">
              <a:spLocks noChangeArrowheads="1"/>
            </p:cNvSpPr>
            <p:nvPr/>
          </p:nvSpPr>
          <p:spPr bwMode="auto">
            <a:xfrm>
              <a:off x="1968" y="1530"/>
              <a:ext cx="1178" cy="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latin typeface="Times" pitchFamily="2" charset="0"/>
                </a:rPr>
                <a:t>TB observed</a:t>
              </a:r>
            </a:p>
          </p:txBody>
        </p:sp>
        <p:sp>
          <p:nvSpPr>
            <p:cNvPr id="16" name="Text Box 14">
              <a:extLst>
                <a:ext uri="{FF2B5EF4-FFF2-40B4-BE49-F238E27FC236}">
                  <a16:creationId xmlns:a16="http://schemas.microsoft.com/office/drawing/2014/main" id="{827543F2-FDCD-8B4D-9622-E8FAD15AB08B}"/>
                </a:ext>
              </a:extLst>
            </p:cNvPr>
            <p:cNvSpPr txBox="1">
              <a:spLocks noChangeArrowheads="1"/>
            </p:cNvSpPr>
            <p:nvPr/>
          </p:nvSpPr>
          <p:spPr bwMode="auto">
            <a:xfrm>
              <a:off x="4320" y="895"/>
              <a:ext cx="1521" cy="2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latin typeface="Times" pitchFamily="2" charset="0"/>
                </a:rPr>
                <a:t>TB database profile #1</a:t>
              </a:r>
            </a:p>
          </p:txBody>
        </p:sp>
        <p:sp>
          <p:nvSpPr>
            <p:cNvPr id="17" name="Oval 15">
              <a:extLst>
                <a:ext uri="{FF2B5EF4-FFF2-40B4-BE49-F238E27FC236}">
                  <a16:creationId xmlns:a16="http://schemas.microsoft.com/office/drawing/2014/main" id="{4C2AA668-86E8-9C42-A640-327A870FA13E}"/>
                </a:ext>
              </a:extLst>
            </p:cNvPr>
            <p:cNvSpPr>
              <a:spLocks noChangeArrowheads="1"/>
            </p:cNvSpPr>
            <p:nvPr/>
          </p:nvSpPr>
          <p:spPr bwMode="auto">
            <a:xfrm>
              <a:off x="3840" y="3792"/>
              <a:ext cx="48" cy="48"/>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8" name="Oval 16">
              <a:extLst>
                <a:ext uri="{FF2B5EF4-FFF2-40B4-BE49-F238E27FC236}">
                  <a16:creationId xmlns:a16="http://schemas.microsoft.com/office/drawing/2014/main" id="{EB82A6D2-93BC-D041-ADF9-99C4734B7C0D}"/>
                </a:ext>
              </a:extLst>
            </p:cNvPr>
            <p:cNvSpPr>
              <a:spLocks noChangeArrowheads="1"/>
            </p:cNvSpPr>
            <p:nvPr/>
          </p:nvSpPr>
          <p:spPr bwMode="auto">
            <a:xfrm>
              <a:off x="3840" y="3936"/>
              <a:ext cx="48" cy="48"/>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9" name="Oval 17">
              <a:extLst>
                <a:ext uri="{FF2B5EF4-FFF2-40B4-BE49-F238E27FC236}">
                  <a16:creationId xmlns:a16="http://schemas.microsoft.com/office/drawing/2014/main" id="{C93BA2F6-3050-CD4C-99BF-2287BC8750DF}"/>
                </a:ext>
              </a:extLst>
            </p:cNvPr>
            <p:cNvSpPr>
              <a:spLocks noChangeArrowheads="1"/>
            </p:cNvSpPr>
            <p:nvPr/>
          </p:nvSpPr>
          <p:spPr bwMode="auto">
            <a:xfrm>
              <a:off x="3840" y="4080"/>
              <a:ext cx="48" cy="48"/>
            </a:xfrm>
            <a:prstGeom prst="ellipse">
              <a:avLst/>
            </a:prstGeom>
            <a:solidFill>
              <a:schemeClr val="accent1"/>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0" name="Text Box 18">
              <a:extLst>
                <a:ext uri="{FF2B5EF4-FFF2-40B4-BE49-F238E27FC236}">
                  <a16:creationId xmlns:a16="http://schemas.microsoft.com/office/drawing/2014/main" id="{8069B8D6-FA49-BC43-88CB-C6F09CD71929}"/>
                </a:ext>
              </a:extLst>
            </p:cNvPr>
            <p:cNvSpPr txBox="1">
              <a:spLocks noChangeArrowheads="1"/>
            </p:cNvSpPr>
            <p:nvPr/>
          </p:nvSpPr>
          <p:spPr bwMode="auto">
            <a:xfrm>
              <a:off x="3741" y="1236"/>
              <a:ext cx="12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b="1">
                <a:latin typeface="Times New Roman" panose="02020603050405020304" pitchFamily="18" charset="0"/>
              </a:endParaRPr>
            </a:p>
          </p:txBody>
        </p:sp>
        <p:sp>
          <p:nvSpPr>
            <p:cNvPr id="21" name="Text Box 14">
              <a:extLst>
                <a:ext uri="{FF2B5EF4-FFF2-40B4-BE49-F238E27FC236}">
                  <a16:creationId xmlns:a16="http://schemas.microsoft.com/office/drawing/2014/main" id="{03D64158-E0F3-6E43-86F3-2CDF06D66B84}"/>
                </a:ext>
              </a:extLst>
            </p:cNvPr>
            <p:cNvSpPr txBox="1">
              <a:spLocks noChangeArrowheads="1"/>
            </p:cNvSpPr>
            <p:nvPr/>
          </p:nvSpPr>
          <p:spPr bwMode="auto">
            <a:xfrm>
              <a:off x="4337" y="1842"/>
              <a:ext cx="1521" cy="2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dirty="0">
                  <a:latin typeface="Times" pitchFamily="2" charset="0"/>
                </a:rPr>
                <a:t>TB database profile #2</a:t>
              </a:r>
            </a:p>
          </p:txBody>
        </p:sp>
        <p:sp>
          <p:nvSpPr>
            <p:cNvPr id="22" name="Text Box 14">
              <a:extLst>
                <a:ext uri="{FF2B5EF4-FFF2-40B4-BE49-F238E27FC236}">
                  <a16:creationId xmlns:a16="http://schemas.microsoft.com/office/drawing/2014/main" id="{C4A21F4A-172A-0341-A085-5D250E223AD1}"/>
                </a:ext>
              </a:extLst>
            </p:cNvPr>
            <p:cNvSpPr txBox="1">
              <a:spLocks noChangeArrowheads="1"/>
            </p:cNvSpPr>
            <p:nvPr/>
          </p:nvSpPr>
          <p:spPr bwMode="auto">
            <a:xfrm>
              <a:off x="4354" y="2789"/>
              <a:ext cx="1521" cy="2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latin typeface="Times" pitchFamily="2" charset="0"/>
                </a:rPr>
                <a:t>TB database profile #3</a:t>
              </a:r>
            </a:p>
          </p:txBody>
        </p:sp>
      </p:grpSp>
      <p:sp>
        <p:nvSpPr>
          <p:cNvPr id="23" name="Text Box 23">
            <a:extLst>
              <a:ext uri="{FF2B5EF4-FFF2-40B4-BE49-F238E27FC236}">
                <a16:creationId xmlns:a16="http://schemas.microsoft.com/office/drawing/2014/main" id="{32372796-4EAB-6B49-BAE7-F6296FDC6BF8}"/>
              </a:ext>
            </a:extLst>
          </p:cNvPr>
          <p:cNvSpPr txBox="1">
            <a:spLocks noChangeArrowheads="1"/>
          </p:cNvSpPr>
          <p:nvPr/>
        </p:nvSpPr>
        <p:spPr bwMode="auto">
          <a:xfrm>
            <a:off x="4937125" y="1041400"/>
            <a:ext cx="502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latin typeface="Candara" panose="020E0502030303020204" pitchFamily="34" charset="0"/>
              </a:rPr>
              <a:t>Step 1:  Use GPM Satellite to derive set of “Observed” profiles that define an a-priori database of possible rain structures.</a:t>
            </a:r>
          </a:p>
        </p:txBody>
      </p:sp>
      <p:grpSp>
        <p:nvGrpSpPr>
          <p:cNvPr id="24" name="Group 36">
            <a:extLst>
              <a:ext uri="{FF2B5EF4-FFF2-40B4-BE49-F238E27FC236}">
                <a16:creationId xmlns:a16="http://schemas.microsoft.com/office/drawing/2014/main" id="{40A332C3-7CDF-7147-89D3-F6A066384896}"/>
              </a:ext>
            </a:extLst>
          </p:cNvPr>
          <p:cNvGrpSpPr>
            <a:grpSpLocks/>
          </p:cNvGrpSpPr>
          <p:nvPr/>
        </p:nvGrpSpPr>
        <p:grpSpPr bwMode="auto">
          <a:xfrm>
            <a:off x="1279525" y="2057400"/>
            <a:ext cx="3873500" cy="1066800"/>
            <a:chOff x="457200" y="1905000"/>
            <a:chExt cx="3873500" cy="1066800"/>
          </a:xfrm>
        </p:grpSpPr>
        <p:sp>
          <p:nvSpPr>
            <p:cNvPr id="25" name="AutoShape 25">
              <a:extLst>
                <a:ext uri="{FF2B5EF4-FFF2-40B4-BE49-F238E27FC236}">
                  <a16:creationId xmlns:a16="http://schemas.microsoft.com/office/drawing/2014/main" id="{D4BE55C5-C498-5C4B-A900-577895AB1D6F}"/>
                </a:ext>
              </a:extLst>
            </p:cNvPr>
            <p:cNvSpPr>
              <a:spLocks noChangeArrowheads="1"/>
            </p:cNvSpPr>
            <p:nvPr/>
          </p:nvSpPr>
          <p:spPr bwMode="auto">
            <a:xfrm>
              <a:off x="457200" y="1905000"/>
              <a:ext cx="3657600" cy="1066800"/>
            </a:xfrm>
            <a:prstGeom prst="roundRect">
              <a:avLst>
                <a:gd name="adj" fmla="val 16667"/>
              </a:avLst>
            </a:prstGeom>
            <a:solidFill>
              <a:srgbClr val="FFCC33"/>
            </a:solidFill>
            <a:ln w="9525">
              <a:solidFill>
                <a:schemeClr val="tx1"/>
              </a:solidFill>
              <a:round/>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6" name="Text Box 24">
              <a:extLst>
                <a:ext uri="{FF2B5EF4-FFF2-40B4-BE49-F238E27FC236}">
                  <a16:creationId xmlns:a16="http://schemas.microsoft.com/office/drawing/2014/main" id="{A0363FA1-0C5B-6844-A759-76EA239D35FC}"/>
                </a:ext>
              </a:extLst>
            </p:cNvPr>
            <p:cNvSpPr txBox="1">
              <a:spLocks noChangeArrowheads="1"/>
            </p:cNvSpPr>
            <p:nvPr/>
          </p:nvSpPr>
          <p:spPr bwMode="auto">
            <a:xfrm>
              <a:off x="457200" y="1931361"/>
              <a:ext cx="3873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a:latin typeface="Candara" panose="020E0502030303020204" pitchFamily="34" charset="0"/>
                </a:rPr>
                <a:t>Step2:  Compare observed Tb to Database Tb.  Select and average matching pairs</a:t>
              </a:r>
            </a:p>
          </p:txBody>
        </p:sp>
      </p:grpSp>
      <p:graphicFrame>
        <p:nvGraphicFramePr>
          <p:cNvPr id="27" name="Object 1026">
            <a:extLst>
              <a:ext uri="{FF2B5EF4-FFF2-40B4-BE49-F238E27FC236}">
                <a16:creationId xmlns:a16="http://schemas.microsoft.com/office/drawing/2014/main" id="{847AC20E-D4B1-4449-B765-6F8172C41681}"/>
              </a:ext>
            </a:extLst>
          </p:cNvPr>
          <p:cNvGraphicFramePr>
            <a:graphicFrameLocks noChangeAspect="1"/>
          </p:cNvGraphicFramePr>
          <p:nvPr/>
        </p:nvGraphicFramePr>
        <p:xfrm>
          <a:off x="838200" y="6154738"/>
          <a:ext cx="4981575" cy="685800"/>
        </p:xfrm>
        <a:graphic>
          <a:graphicData uri="http://schemas.openxmlformats.org/presentationml/2006/ole">
            <mc:AlternateContent xmlns:mc="http://schemas.openxmlformats.org/markup-compatibility/2006">
              <mc:Choice xmlns:v="urn:schemas-microsoft-com:vml" Requires="v">
                <p:oleObj name="Equation" r:id="rId6" imgW="3136900" imgH="431800" progId="Equation.3">
                  <p:embed/>
                </p:oleObj>
              </mc:Choice>
              <mc:Fallback>
                <p:oleObj name="Equation" r:id="rId6" imgW="3136900" imgH="431800" progId="Equation.3">
                  <p:embed/>
                  <p:pic>
                    <p:nvPicPr>
                      <p:cNvPr id="27" name="Object 1026">
                        <a:extLst>
                          <a:ext uri="{FF2B5EF4-FFF2-40B4-BE49-F238E27FC236}">
                            <a16:creationId xmlns:a16="http://schemas.microsoft.com/office/drawing/2014/main" id="{847AC20E-D4B1-4449-B765-6F8172C41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6154738"/>
                        <a:ext cx="4981575" cy="6858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59396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740464-B07E-257B-FDC5-3981CAB2A536}"/>
              </a:ext>
            </a:extLst>
          </p:cNvPr>
          <p:cNvSpPr txBox="1"/>
          <p:nvPr/>
        </p:nvSpPr>
        <p:spPr>
          <a:xfrm>
            <a:off x="3026049" y="905472"/>
            <a:ext cx="5292411" cy="1015663"/>
          </a:xfrm>
          <a:prstGeom prst="rect">
            <a:avLst/>
          </a:prstGeom>
          <a:noFill/>
        </p:spPr>
        <p:txBody>
          <a:bodyPr wrap="none" rtlCol="0">
            <a:spAutoFit/>
          </a:bodyPr>
          <a:lstStyle/>
          <a:p>
            <a:pPr algn="ctr"/>
            <a:r>
              <a:rPr lang="en-US" sz="3600" dirty="0"/>
              <a:t>Turning TROPICS into ATMS</a:t>
            </a:r>
          </a:p>
          <a:p>
            <a:pPr algn="ctr"/>
            <a:r>
              <a:rPr lang="en-US" sz="2400" dirty="0"/>
              <a:t>for Precipitation Retrievals</a:t>
            </a:r>
          </a:p>
        </p:txBody>
      </p:sp>
      <p:pic>
        <p:nvPicPr>
          <p:cNvPr id="5" name="Picture 4">
            <a:extLst>
              <a:ext uri="{FF2B5EF4-FFF2-40B4-BE49-F238E27FC236}">
                <a16:creationId xmlns:a16="http://schemas.microsoft.com/office/drawing/2014/main" id="{ABBC533B-8B1B-3D2D-A0B2-AA7C4062A8FE}"/>
              </a:ext>
            </a:extLst>
          </p:cNvPr>
          <p:cNvPicPr>
            <a:picLocks noChangeAspect="1"/>
          </p:cNvPicPr>
          <p:nvPr/>
        </p:nvPicPr>
        <p:blipFill>
          <a:blip r:embed="rId2"/>
          <a:stretch>
            <a:fillRect/>
          </a:stretch>
        </p:blipFill>
        <p:spPr>
          <a:xfrm>
            <a:off x="1909112" y="2264811"/>
            <a:ext cx="7772400" cy="2870105"/>
          </a:xfrm>
          <a:prstGeom prst="rect">
            <a:avLst/>
          </a:prstGeom>
        </p:spPr>
      </p:pic>
      <p:sp>
        <p:nvSpPr>
          <p:cNvPr id="7" name="TextBox 6">
            <a:extLst>
              <a:ext uri="{FF2B5EF4-FFF2-40B4-BE49-F238E27FC236}">
                <a16:creationId xmlns:a16="http://schemas.microsoft.com/office/drawing/2014/main" id="{C7C03B05-EA45-D8F2-02DF-BD8ACEBFE336}"/>
              </a:ext>
            </a:extLst>
          </p:cNvPr>
          <p:cNvSpPr txBox="1"/>
          <p:nvPr/>
        </p:nvSpPr>
        <p:spPr>
          <a:xfrm>
            <a:off x="4579435" y="5029199"/>
            <a:ext cx="2185638" cy="923330"/>
          </a:xfrm>
          <a:prstGeom prst="rect">
            <a:avLst/>
          </a:prstGeom>
          <a:noFill/>
        </p:spPr>
        <p:txBody>
          <a:bodyPr wrap="square" rtlCol="0">
            <a:spAutoFit/>
          </a:bodyPr>
          <a:lstStyle/>
          <a:p>
            <a:r>
              <a:rPr lang="en-US" dirty="0"/>
              <a:t>TROPICS Tb in ATMS format and ATMS rain algorithm</a:t>
            </a:r>
          </a:p>
        </p:txBody>
      </p:sp>
      <p:sp>
        <p:nvSpPr>
          <p:cNvPr id="9" name="TextBox 8">
            <a:extLst>
              <a:ext uri="{FF2B5EF4-FFF2-40B4-BE49-F238E27FC236}">
                <a16:creationId xmlns:a16="http://schemas.microsoft.com/office/drawing/2014/main" id="{B9EC831D-8ACB-D30D-B727-427BBB88C17D}"/>
              </a:ext>
            </a:extLst>
          </p:cNvPr>
          <p:cNvSpPr txBox="1"/>
          <p:nvPr/>
        </p:nvSpPr>
        <p:spPr>
          <a:xfrm>
            <a:off x="7017835" y="5006897"/>
            <a:ext cx="2185638" cy="646331"/>
          </a:xfrm>
          <a:prstGeom prst="rect">
            <a:avLst/>
          </a:prstGeom>
          <a:noFill/>
        </p:spPr>
        <p:txBody>
          <a:bodyPr wrap="square" rtlCol="0">
            <a:spAutoFit/>
          </a:bodyPr>
          <a:lstStyle/>
          <a:p>
            <a:r>
              <a:rPr lang="en-US" dirty="0"/>
              <a:t>Customized TROPICS rain algorithm</a:t>
            </a:r>
          </a:p>
        </p:txBody>
      </p:sp>
      <p:sp>
        <p:nvSpPr>
          <p:cNvPr id="10" name="TextBox 9">
            <a:extLst>
              <a:ext uri="{FF2B5EF4-FFF2-40B4-BE49-F238E27FC236}">
                <a16:creationId xmlns:a16="http://schemas.microsoft.com/office/drawing/2014/main" id="{55A519A5-F20B-9862-7B41-2FC191704F37}"/>
              </a:ext>
            </a:extLst>
          </p:cNvPr>
          <p:cNvSpPr txBox="1"/>
          <p:nvPr/>
        </p:nvSpPr>
        <p:spPr>
          <a:xfrm>
            <a:off x="2151455" y="5006896"/>
            <a:ext cx="2185638" cy="369332"/>
          </a:xfrm>
          <a:prstGeom prst="rect">
            <a:avLst/>
          </a:prstGeom>
          <a:noFill/>
        </p:spPr>
        <p:txBody>
          <a:bodyPr wrap="square" rtlCol="0">
            <a:spAutoFit/>
          </a:bodyPr>
          <a:lstStyle/>
          <a:p>
            <a:r>
              <a:rPr lang="en-US" dirty="0"/>
              <a:t>Ground radar</a:t>
            </a:r>
          </a:p>
        </p:txBody>
      </p:sp>
    </p:spTree>
    <p:extLst>
      <p:ext uri="{BB962C8B-B14F-4D97-AF65-F5344CB8AC3E}">
        <p14:creationId xmlns:p14="http://schemas.microsoft.com/office/powerpoint/2010/main" val="81110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0" descr="GPM Swath Diagram 2013_0.jpg">
            <a:extLst>
              <a:ext uri="{FF2B5EF4-FFF2-40B4-BE49-F238E27FC236}">
                <a16:creationId xmlns:a16="http://schemas.microsoft.com/office/drawing/2014/main" id="{6C955582-2FBA-2745-9796-08D1213D124A}"/>
              </a:ext>
            </a:extLst>
          </p:cNvPr>
          <p:cNvPicPr>
            <a:picLocks noChangeAspect="1"/>
          </p:cNvPicPr>
          <p:nvPr/>
        </p:nvPicPr>
        <p:blipFill rotWithShape="1">
          <a:blip r:embed="rId2">
            <a:extLst>
              <a:ext uri="{28A0092B-C50C-407E-A947-70E740481C1C}">
                <a14:useLocalDpi xmlns:a14="http://schemas.microsoft.com/office/drawing/2010/main" val="0"/>
              </a:ext>
            </a:extLst>
          </a:blip>
          <a:srcRect l="4144" r="2303"/>
          <a:stretch/>
        </p:blipFill>
        <p:spPr>
          <a:xfrm>
            <a:off x="5792276" y="1584059"/>
            <a:ext cx="4211259" cy="4089498"/>
          </a:xfrm>
          <a:prstGeom prst="rect">
            <a:avLst/>
          </a:prstGeom>
        </p:spPr>
      </p:pic>
      <p:sp>
        <p:nvSpPr>
          <p:cNvPr id="5" name="Title 1">
            <a:extLst>
              <a:ext uri="{FF2B5EF4-FFF2-40B4-BE49-F238E27FC236}">
                <a16:creationId xmlns:a16="http://schemas.microsoft.com/office/drawing/2014/main" id="{1E27D67B-02AB-8749-B793-4BF5D2F6604C}"/>
              </a:ext>
            </a:extLst>
          </p:cNvPr>
          <p:cNvSpPr txBox="1">
            <a:spLocks/>
          </p:cNvSpPr>
          <p:nvPr/>
        </p:nvSpPr>
        <p:spPr>
          <a:xfrm>
            <a:off x="549274" y="107576"/>
            <a:ext cx="10423525" cy="1336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GPROF’s GPM Core Observatory Database</a:t>
            </a:r>
          </a:p>
        </p:txBody>
      </p:sp>
      <p:sp>
        <p:nvSpPr>
          <p:cNvPr id="6" name="TextBox 5">
            <a:extLst>
              <a:ext uri="{FF2B5EF4-FFF2-40B4-BE49-F238E27FC236}">
                <a16:creationId xmlns:a16="http://schemas.microsoft.com/office/drawing/2014/main" id="{5C817130-2D06-9047-8246-C9931E135392}"/>
              </a:ext>
            </a:extLst>
          </p:cNvPr>
          <p:cNvSpPr txBox="1"/>
          <p:nvPr/>
        </p:nvSpPr>
        <p:spPr>
          <a:xfrm>
            <a:off x="7382124" y="5729248"/>
            <a:ext cx="3012764" cy="338554"/>
          </a:xfrm>
          <a:prstGeom prst="rect">
            <a:avLst/>
          </a:prstGeom>
          <a:noFill/>
        </p:spPr>
        <p:txBody>
          <a:bodyPr wrap="none" rtlCol="0">
            <a:spAutoFit/>
          </a:bodyPr>
          <a:lstStyle/>
          <a:p>
            <a:r>
              <a:rPr lang="en-US" sz="1600" dirty="0"/>
              <a:t>Image: http://</a:t>
            </a:r>
            <a:r>
              <a:rPr lang="en-US" sz="1600" dirty="0" err="1"/>
              <a:t>pmm.nasa.gov</a:t>
            </a:r>
            <a:endParaRPr lang="en-US" sz="1600" dirty="0"/>
          </a:p>
        </p:txBody>
      </p:sp>
      <p:sp>
        <p:nvSpPr>
          <p:cNvPr id="7" name="Content Placeholder 2">
            <a:extLst>
              <a:ext uri="{FF2B5EF4-FFF2-40B4-BE49-F238E27FC236}">
                <a16:creationId xmlns:a16="http://schemas.microsoft.com/office/drawing/2014/main" id="{3A1CBE8D-9C44-F848-ACA5-3AA09579F7AF}"/>
              </a:ext>
            </a:extLst>
          </p:cNvPr>
          <p:cNvSpPr txBox="1">
            <a:spLocks/>
          </p:cNvSpPr>
          <p:nvPr/>
        </p:nvSpPr>
        <p:spPr>
          <a:xfrm>
            <a:off x="549275" y="1600200"/>
            <a:ext cx="4871812" cy="475351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DPR rain rates (near nadir)</a:t>
            </a:r>
          </a:p>
          <a:p>
            <a:r>
              <a:rPr lang="en-US" dirty="0"/>
              <a:t>GPM Microwave Imager (GMI) brightness temperatures</a:t>
            </a:r>
          </a:p>
          <a:p>
            <a:r>
              <a:rPr lang="en-US" dirty="0"/>
              <a:t>GPM Combined radar/radiometer algorithm for raining scenes</a:t>
            </a:r>
          </a:p>
          <a:p>
            <a:r>
              <a:rPr lang="en-US" dirty="0"/>
              <a:t>NOAA MIRS for non-raining scenes</a:t>
            </a:r>
          </a:p>
          <a:p>
            <a:r>
              <a:rPr lang="en-US" dirty="0"/>
              <a:t>Extra steps for snow, ice, and orographic precipitation where neither GPM or MIRS works particularly well</a:t>
            </a:r>
          </a:p>
        </p:txBody>
      </p:sp>
      <p:sp>
        <p:nvSpPr>
          <p:cNvPr id="8" name="Slide Number Placeholder 3">
            <a:extLst>
              <a:ext uri="{FF2B5EF4-FFF2-40B4-BE49-F238E27FC236}">
                <a16:creationId xmlns:a16="http://schemas.microsoft.com/office/drawing/2014/main" id="{29474F74-F691-4F43-8560-803DFE3B3B83}"/>
              </a:ext>
            </a:extLst>
          </p:cNvPr>
          <p:cNvSpPr>
            <a:spLocks noGrp="1"/>
          </p:cNvSpPr>
          <p:nvPr>
            <p:ph type="sldNum" sz="quarter" idx="12"/>
          </p:nvPr>
        </p:nvSpPr>
        <p:spPr>
          <a:xfrm>
            <a:off x="7897906" y="6275668"/>
            <a:ext cx="990600" cy="365125"/>
          </a:xfrm>
        </p:spPr>
        <p:txBody>
          <a:bodyPr/>
          <a:lstStyle/>
          <a:p>
            <a:fld id="{7F5CE407-6216-4202-80E4-A30DC2F709B2}" type="slidenum">
              <a:rPr lang="en-US" smtClean="0"/>
              <a:t>3</a:t>
            </a:fld>
            <a:endParaRPr lang="en-US"/>
          </a:p>
        </p:txBody>
      </p:sp>
    </p:spTree>
    <p:extLst>
      <p:ext uri="{BB962C8B-B14F-4D97-AF65-F5344CB8AC3E}">
        <p14:creationId xmlns:p14="http://schemas.microsoft.com/office/powerpoint/2010/main" val="393759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C42A42-F85D-4142-8D36-74BACAA1F43E}"/>
              </a:ext>
            </a:extLst>
          </p:cNvPr>
          <p:cNvSpPr txBox="1"/>
          <p:nvPr/>
        </p:nvSpPr>
        <p:spPr>
          <a:xfrm>
            <a:off x="2779337" y="239083"/>
            <a:ext cx="6810977" cy="584775"/>
          </a:xfrm>
          <a:prstGeom prst="rect">
            <a:avLst/>
          </a:prstGeom>
          <a:noFill/>
          <a:ln>
            <a:solidFill>
              <a:schemeClr val="tx1"/>
            </a:solidFill>
          </a:ln>
        </p:spPr>
        <p:txBody>
          <a:bodyPr wrap="square" rtlCol="0">
            <a:spAutoFit/>
          </a:bodyPr>
          <a:lstStyle/>
          <a:p>
            <a:pPr algn="ctr"/>
            <a:r>
              <a:rPr lang="en-US" sz="3200" dirty="0"/>
              <a:t>GPROF 2021 A-Priori Database Creation</a:t>
            </a:r>
          </a:p>
        </p:txBody>
      </p:sp>
      <p:grpSp>
        <p:nvGrpSpPr>
          <p:cNvPr id="36" name="Group 35">
            <a:extLst>
              <a:ext uri="{FF2B5EF4-FFF2-40B4-BE49-F238E27FC236}">
                <a16:creationId xmlns:a16="http://schemas.microsoft.com/office/drawing/2014/main" id="{A375C6C8-0F48-DA4D-A4CE-4D6E2CE349A3}"/>
              </a:ext>
            </a:extLst>
          </p:cNvPr>
          <p:cNvGrpSpPr/>
          <p:nvPr/>
        </p:nvGrpSpPr>
        <p:grpSpPr>
          <a:xfrm>
            <a:off x="4994647" y="2733136"/>
            <a:ext cx="2025220" cy="686033"/>
            <a:chOff x="3262898" y="4943712"/>
            <a:chExt cx="2025220" cy="686033"/>
          </a:xfrm>
        </p:grpSpPr>
        <p:sp>
          <p:nvSpPr>
            <p:cNvPr id="37" name="TextBox 36">
              <a:extLst>
                <a:ext uri="{FF2B5EF4-FFF2-40B4-BE49-F238E27FC236}">
                  <a16:creationId xmlns:a16="http://schemas.microsoft.com/office/drawing/2014/main" id="{B9FA8369-B08B-CC46-BC5F-7889BABD48B6}"/>
                </a:ext>
              </a:extLst>
            </p:cNvPr>
            <p:cNvSpPr txBox="1"/>
            <p:nvPr/>
          </p:nvSpPr>
          <p:spPr>
            <a:xfrm>
              <a:off x="3337391" y="4983414"/>
              <a:ext cx="1950727" cy="646331"/>
            </a:xfrm>
            <a:prstGeom prst="rect">
              <a:avLst/>
            </a:prstGeom>
            <a:noFill/>
          </p:spPr>
          <p:txBody>
            <a:bodyPr wrap="none" rtlCol="0">
              <a:spAutoFit/>
            </a:bodyPr>
            <a:lstStyle/>
            <a:p>
              <a:pPr algn="ctr"/>
              <a:r>
                <a:rPr lang="en-US" sz="1200" dirty="0"/>
                <a:t>Pre- Radiative Transfer files </a:t>
              </a:r>
            </a:p>
            <a:p>
              <a:pPr algn="ctr"/>
              <a:r>
                <a:rPr lang="en-US" sz="1200" dirty="0"/>
                <a:t>Tbs, Surface Rain rates, </a:t>
              </a:r>
            </a:p>
            <a:p>
              <a:pPr algn="ctr"/>
              <a:r>
                <a:rPr lang="en-US" sz="1200" dirty="0"/>
                <a:t>Hydrometeor Profiles</a:t>
              </a:r>
            </a:p>
          </p:txBody>
        </p:sp>
        <p:sp>
          <p:nvSpPr>
            <p:cNvPr id="38" name="Parallelogram 37">
              <a:extLst>
                <a:ext uri="{FF2B5EF4-FFF2-40B4-BE49-F238E27FC236}">
                  <a16:creationId xmlns:a16="http://schemas.microsoft.com/office/drawing/2014/main" id="{9E73CBEB-AE8D-4D4E-8879-BB0EA0602A17}"/>
                </a:ext>
              </a:extLst>
            </p:cNvPr>
            <p:cNvSpPr/>
            <p:nvPr/>
          </p:nvSpPr>
          <p:spPr>
            <a:xfrm>
              <a:off x="3262898" y="4943712"/>
              <a:ext cx="1977863" cy="680605"/>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2927A451-142F-D849-BBD0-BF469C6279CE}"/>
              </a:ext>
            </a:extLst>
          </p:cNvPr>
          <p:cNvGrpSpPr/>
          <p:nvPr/>
        </p:nvGrpSpPr>
        <p:grpSpPr>
          <a:xfrm>
            <a:off x="5009019" y="3665445"/>
            <a:ext cx="2001017" cy="823073"/>
            <a:chOff x="3476825" y="5745658"/>
            <a:chExt cx="1585236" cy="701278"/>
          </a:xfrm>
        </p:grpSpPr>
        <p:sp>
          <p:nvSpPr>
            <p:cNvPr id="40" name="Rectangle 39">
              <a:extLst>
                <a:ext uri="{FF2B5EF4-FFF2-40B4-BE49-F238E27FC236}">
                  <a16:creationId xmlns:a16="http://schemas.microsoft.com/office/drawing/2014/main" id="{464EC021-0062-BF4F-9A6D-D55BF7C027D0}"/>
                </a:ext>
              </a:extLst>
            </p:cNvPr>
            <p:cNvSpPr/>
            <p:nvPr/>
          </p:nvSpPr>
          <p:spPr>
            <a:xfrm>
              <a:off x="3603173" y="5745658"/>
              <a:ext cx="1339573" cy="701278"/>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4D751F0-D4FF-F44D-B42F-5393C72D687F}"/>
                </a:ext>
              </a:extLst>
            </p:cNvPr>
            <p:cNvSpPr txBox="1"/>
            <p:nvPr/>
          </p:nvSpPr>
          <p:spPr>
            <a:xfrm>
              <a:off x="3476825" y="5829435"/>
              <a:ext cx="1585236" cy="550689"/>
            </a:xfrm>
            <a:prstGeom prst="rect">
              <a:avLst/>
            </a:prstGeom>
            <a:noFill/>
          </p:spPr>
          <p:txBody>
            <a:bodyPr wrap="square" rtlCol="0">
              <a:spAutoFit/>
            </a:bodyPr>
            <a:lstStyle/>
            <a:p>
              <a:pPr algn="ctr"/>
              <a:r>
                <a:rPr lang="en-US" sz="1200" dirty="0"/>
                <a:t>Radiative Transfer Routine </a:t>
              </a:r>
            </a:p>
            <a:p>
              <a:pPr algn="ctr"/>
              <a:r>
                <a:rPr lang="en-US" sz="1200" dirty="0"/>
                <a:t>Tb Simulator for all Constellation Sensors</a:t>
              </a:r>
            </a:p>
          </p:txBody>
        </p:sp>
      </p:grpSp>
      <p:cxnSp>
        <p:nvCxnSpPr>
          <p:cNvPr id="49" name="Straight Arrow Connector 48">
            <a:extLst>
              <a:ext uri="{FF2B5EF4-FFF2-40B4-BE49-F238E27FC236}">
                <a16:creationId xmlns:a16="http://schemas.microsoft.com/office/drawing/2014/main" id="{328A35D0-411D-CB46-9AA7-E3F75A2CE9B0}"/>
              </a:ext>
            </a:extLst>
          </p:cNvPr>
          <p:cNvCxnSpPr>
            <a:cxnSpLocks/>
          </p:cNvCxnSpPr>
          <p:nvPr/>
        </p:nvCxnSpPr>
        <p:spPr>
          <a:xfrm>
            <a:off x="6012369" y="3436184"/>
            <a:ext cx="0" cy="229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1D8323B-891F-7C41-8E07-C2EA9F9343B4}"/>
              </a:ext>
            </a:extLst>
          </p:cNvPr>
          <p:cNvSpPr txBox="1"/>
          <p:nvPr/>
        </p:nvSpPr>
        <p:spPr>
          <a:xfrm>
            <a:off x="5168506" y="4779303"/>
            <a:ext cx="1742989" cy="461665"/>
          </a:xfrm>
          <a:prstGeom prst="rect">
            <a:avLst/>
          </a:prstGeom>
          <a:noFill/>
          <a:ln w="25400">
            <a:solidFill>
              <a:schemeClr val="tx1"/>
            </a:solidFill>
          </a:ln>
        </p:spPr>
        <p:txBody>
          <a:bodyPr wrap="square" rtlCol="0">
            <a:spAutoFit/>
          </a:bodyPr>
          <a:lstStyle/>
          <a:p>
            <a:pPr algn="ctr"/>
            <a:r>
              <a:rPr lang="en-US" sz="1200" dirty="0"/>
              <a:t>GPM A-Priori Satellite Sensor Databases</a:t>
            </a:r>
          </a:p>
        </p:txBody>
      </p:sp>
      <p:grpSp>
        <p:nvGrpSpPr>
          <p:cNvPr id="82" name="Group 81">
            <a:extLst>
              <a:ext uri="{FF2B5EF4-FFF2-40B4-BE49-F238E27FC236}">
                <a16:creationId xmlns:a16="http://schemas.microsoft.com/office/drawing/2014/main" id="{5819F861-2F4A-0843-A416-A985C4B0D8EC}"/>
              </a:ext>
            </a:extLst>
          </p:cNvPr>
          <p:cNvGrpSpPr/>
          <p:nvPr/>
        </p:nvGrpSpPr>
        <p:grpSpPr>
          <a:xfrm>
            <a:off x="5088747" y="1458909"/>
            <a:ext cx="1854258" cy="1042961"/>
            <a:chOff x="3306630" y="3955724"/>
            <a:chExt cx="1822747" cy="1162398"/>
          </a:xfrm>
        </p:grpSpPr>
        <p:sp>
          <p:nvSpPr>
            <p:cNvPr id="83" name="Rectangle 82">
              <a:extLst>
                <a:ext uri="{FF2B5EF4-FFF2-40B4-BE49-F238E27FC236}">
                  <a16:creationId xmlns:a16="http://schemas.microsoft.com/office/drawing/2014/main" id="{56CBD720-1326-5246-B0DA-D3A62B97DC2F}"/>
                </a:ext>
              </a:extLst>
            </p:cNvPr>
            <p:cNvSpPr/>
            <p:nvPr/>
          </p:nvSpPr>
          <p:spPr>
            <a:xfrm>
              <a:off x="3306630" y="3955724"/>
              <a:ext cx="1822747" cy="1153685"/>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C63FCFB2-9504-9A41-97C4-102632FDA2A0}"/>
                </a:ext>
              </a:extLst>
            </p:cNvPr>
            <p:cNvSpPr txBox="1"/>
            <p:nvPr/>
          </p:nvSpPr>
          <p:spPr>
            <a:xfrm>
              <a:off x="3320615" y="3986148"/>
              <a:ext cx="1757697" cy="1131974"/>
            </a:xfrm>
            <a:prstGeom prst="rect">
              <a:avLst/>
            </a:prstGeom>
            <a:noFill/>
          </p:spPr>
          <p:txBody>
            <a:bodyPr wrap="square" rtlCol="0">
              <a:spAutoFit/>
            </a:bodyPr>
            <a:lstStyle/>
            <a:p>
              <a:pPr algn="ctr"/>
              <a:r>
                <a:rPr lang="en-US" sz="1200" dirty="0"/>
                <a:t>Combine the profiles and surface parameters with profiles from CMB, MIRS, SLH and ERA5, for all pixels at radar resolution</a:t>
              </a:r>
            </a:p>
          </p:txBody>
        </p:sp>
      </p:grpSp>
      <p:cxnSp>
        <p:nvCxnSpPr>
          <p:cNvPr id="98" name="Straight Arrow Connector 97">
            <a:extLst>
              <a:ext uri="{FF2B5EF4-FFF2-40B4-BE49-F238E27FC236}">
                <a16:creationId xmlns:a16="http://schemas.microsoft.com/office/drawing/2014/main" id="{12829BB8-50D8-9D47-BACC-10B94CCDEB09}"/>
              </a:ext>
            </a:extLst>
          </p:cNvPr>
          <p:cNvCxnSpPr>
            <a:cxnSpLocks/>
          </p:cNvCxnSpPr>
          <p:nvPr/>
        </p:nvCxnSpPr>
        <p:spPr>
          <a:xfrm>
            <a:off x="6022728" y="2495836"/>
            <a:ext cx="0" cy="2292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8E95EB0-8AC5-3648-A5D7-EAF7C83F58B4}"/>
              </a:ext>
            </a:extLst>
          </p:cNvPr>
          <p:cNvGrpSpPr/>
          <p:nvPr/>
        </p:nvGrpSpPr>
        <p:grpSpPr>
          <a:xfrm>
            <a:off x="4029192" y="5371793"/>
            <a:ext cx="4133615" cy="707774"/>
            <a:chOff x="2945580" y="5327099"/>
            <a:chExt cx="4133615" cy="707774"/>
          </a:xfrm>
        </p:grpSpPr>
        <p:sp>
          <p:nvSpPr>
            <p:cNvPr id="57" name="Parallelogram 56">
              <a:extLst>
                <a:ext uri="{FF2B5EF4-FFF2-40B4-BE49-F238E27FC236}">
                  <a16:creationId xmlns:a16="http://schemas.microsoft.com/office/drawing/2014/main" id="{04435DF9-EDE5-F445-A372-1003ACB81765}"/>
                </a:ext>
              </a:extLst>
            </p:cNvPr>
            <p:cNvSpPr/>
            <p:nvPr/>
          </p:nvSpPr>
          <p:spPr>
            <a:xfrm>
              <a:off x="2945580" y="5336583"/>
              <a:ext cx="798977" cy="302727"/>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58" name="TextBox 57">
              <a:extLst>
                <a:ext uri="{FF2B5EF4-FFF2-40B4-BE49-F238E27FC236}">
                  <a16:creationId xmlns:a16="http://schemas.microsoft.com/office/drawing/2014/main" id="{F1A82291-4564-E440-9A24-7C87F4728790}"/>
                </a:ext>
              </a:extLst>
            </p:cNvPr>
            <p:cNvSpPr txBox="1"/>
            <p:nvPr/>
          </p:nvSpPr>
          <p:spPr>
            <a:xfrm>
              <a:off x="3068438" y="5337996"/>
              <a:ext cx="497252" cy="307777"/>
            </a:xfrm>
            <a:prstGeom prst="rect">
              <a:avLst/>
            </a:prstGeom>
            <a:noFill/>
          </p:spPr>
          <p:txBody>
            <a:bodyPr wrap="none" rtlCol="0">
              <a:spAutoFit/>
            </a:bodyPr>
            <a:lstStyle/>
            <a:p>
              <a:r>
                <a:rPr lang="en-US" sz="1400" dirty="0"/>
                <a:t>GMI</a:t>
              </a:r>
            </a:p>
          </p:txBody>
        </p:sp>
        <p:sp>
          <p:nvSpPr>
            <p:cNvPr id="59" name="Parallelogram 58">
              <a:extLst>
                <a:ext uri="{FF2B5EF4-FFF2-40B4-BE49-F238E27FC236}">
                  <a16:creationId xmlns:a16="http://schemas.microsoft.com/office/drawing/2014/main" id="{0AB09CD9-6D44-074A-AC2D-A6157E428436}"/>
                </a:ext>
              </a:extLst>
            </p:cNvPr>
            <p:cNvSpPr/>
            <p:nvPr/>
          </p:nvSpPr>
          <p:spPr>
            <a:xfrm>
              <a:off x="3744557" y="5338840"/>
              <a:ext cx="798977" cy="302727"/>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0" name="TextBox 59">
              <a:extLst>
                <a:ext uri="{FF2B5EF4-FFF2-40B4-BE49-F238E27FC236}">
                  <a16:creationId xmlns:a16="http://schemas.microsoft.com/office/drawing/2014/main" id="{F0DD76B6-BDF7-7547-A881-53A46A73EE3B}"/>
                </a:ext>
              </a:extLst>
            </p:cNvPr>
            <p:cNvSpPr txBox="1"/>
            <p:nvPr/>
          </p:nvSpPr>
          <p:spPr>
            <a:xfrm>
              <a:off x="3799637" y="5327099"/>
              <a:ext cx="713657" cy="307777"/>
            </a:xfrm>
            <a:prstGeom prst="rect">
              <a:avLst/>
            </a:prstGeom>
            <a:noFill/>
          </p:spPr>
          <p:txBody>
            <a:bodyPr wrap="none" rtlCol="0">
              <a:spAutoFit/>
            </a:bodyPr>
            <a:lstStyle/>
            <a:p>
              <a:r>
                <a:rPr lang="en-US" sz="1400" dirty="0"/>
                <a:t>AMSR2</a:t>
              </a:r>
            </a:p>
          </p:txBody>
        </p:sp>
        <p:sp>
          <p:nvSpPr>
            <p:cNvPr id="61" name="Parallelogram 60">
              <a:extLst>
                <a:ext uri="{FF2B5EF4-FFF2-40B4-BE49-F238E27FC236}">
                  <a16:creationId xmlns:a16="http://schemas.microsoft.com/office/drawing/2014/main" id="{8D27DC42-E21D-D647-9DBB-9CD9F065BDD6}"/>
                </a:ext>
              </a:extLst>
            </p:cNvPr>
            <p:cNvSpPr/>
            <p:nvPr/>
          </p:nvSpPr>
          <p:spPr>
            <a:xfrm>
              <a:off x="3242212" y="5724623"/>
              <a:ext cx="798977" cy="302727"/>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2" name="TextBox 61">
              <a:extLst>
                <a:ext uri="{FF2B5EF4-FFF2-40B4-BE49-F238E27FC236}">
                  <a16:creationId xmlns:a16="http://schemas.microsoft.com/office/drawing/2014/main" id="{ECEF0BFC-D2CB-BF47-B878-54F4FCECF764}"/>
                </a:ext>
              </a:extLst>
            </p:cNvPr>
            <p:cNvSpPr txBox="1"/>
            <p:nvPr/>
          </p:nvSpPr>
          <p:spPr>
            <a:xfrm>
              <a:off x="3390244" y="5727096"/>
              <a:ext cx="532518" cy="307777"/>
            </a:xfrm>
            <a:prstGeom prst="rect">
              <a:avLst/>
            </a:prstGeom>
            <a:noFill/>
          </p:spPr>
          <p:txBody>
            <a:bodyPr wrap="none" rtlCol="0">
              <a:spAutoFit/>
            </a:bodyPr>
            <a:lstStyle/>
            <a:p>
              <a:r>
                <a:rPr lang="en-US" sz="1400" dirty="0"/>
                <a:t>MHS</a:t>
              </a:r>
            </a:p>
          </p:txBody>
        </p:sp>
        <p:sp>
          <p:nvSpPr>
            <p:cNvPr id="63" name="Parallelogram 62">
              <a:extLst>
                <a:ext uri="{FF2B5EF4-FFF2-40B4-BE49-F238E27FC236}">
                  <a16:creationId xmlns:a16="http://schemas.microsoft.com/office/drawing/2014/main" id="{FE3193AA-D4E7-E447-9219-C935E8D0095A}"/>
                </a:ext>
              </a:extLst>
            </p:cNvPr>
            <p:cNvSpPr/>
            <p:nvPr/>
          </p:nvSpPr>
          <p:spPr>
            <a:xfrm>
              <a:off x="4538933" y="5340755"/>
              <a:ext cx="798977" cy="302727"/>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4" name="TextBox 63">
              <a:extLst>
                <a:ext uri="{FF2B5EF4-FFF2-40B4-BE49-F238E27FC236}">
                  <a16:creationId xmlns:a16="http://schemas.microsoft.com/office/drawing/2014/main" id="{63CE58CA-3428-9E49-859F-0BD0A07690CD}"/>
                </a:ext>
              </a:extLst>
            </p:cNvPr>
            <p:cNvSpPr txBox="1"/>
            <p:nvPr/>
          </p:nvSpPr>
          <p:spPr>
            <a:xfrm>
              <a:off x="4623721" y="5336707"/>
              <a:ext cx="628698" cy="307777"/>
            </a:xfrm>
            <a:prstGeom prst="rect">
              <a:avLst/>
            </a:prstGeom>
            <a:noFill/>
          </p:spPr>
          <p:txBody>
            <a:bodyPr wrap="none" rtlCol="0">
              <a:spAutoFit/>
            </a:bodyPr>
            <a:lstStyle/>
            <a:p>
              <a:r>
                <a:rPr lang="en-US" sz="1400" dirty="0"/>
                <a:t>SSMIS</a:t>
              </a:r>
            </a:p>
          </p:txBody>
        </p:sp>
        <p:sp>
          <p:nvSpPr>
            <p:cNvPr id="67" name="Parallelogram 66">
              <a:extLst>
                <a:ext uri="{FF2B5EF4-FFF2-40B4-BE49-F238E27FC236}">
                  <a16:creationId xmlns:a16="http://schemas.microsoft.com/office/drawing/2014/main" id="{98507547-D960-0D44-BD21-8CACAEF81E99}"/>
                </a:ext>
              </a:extLst>
            </p:cNvPr>
            <p:cNvSpPr/>
            <p:nvPr/>
          </p:nvSpPr>
          <p:spPr>
            <a:xfrm>
              <a:off x="4047598" y="5726067"/>
              <a:ext cx="798977" cy="302727"/>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8" name="TextBox 67">
              <a:extLst>
                <a:ext uri="{FF2B5EF4-FFF2-40B4-BE49-F238E27FC236}">
                  <a16:creationId xmlns:a16="http://schemas.microsoft.com/office/drawing/2014/main" id="{CF798C3B-8DFA-8246-BC67-017C2BA521F5}"/>
                </a:ext>
              </a:extLst>
            </p:cNvPr>
            <p:cNvSpPr txBox="1"/>
            <p:nvPr/>
          </p:nvSpPr>
          <p:spPr>
            <a:xfrm>
              <a:off x="4168589" y="5722548"/>
              <a:ext cx="598625" cy="307777"/>
            </a:xfrm>
            <a:prstGeom prst="rect">
              <a:avLst/>
            </a:prstGeom>
            <a:noFill/>
          </p:spPr>
          <p:txBody>
            <a:bodyPr wrap="none" rtlCol="0">
              <a:spAutoFit/>
            </a:bodyPr>
            <a:lstStyle/>
            <a:p>
              <a:r>
                <a:rPr lang="en-US" sz="1400" dirty="0"/>
                <a:t>ATMS</a:t>
              </a:r>
            </a:p>
          </p:txBody>
        </p:sp>
        <p:sp>
          <p:nvSpPr>
            <p:cNvPr id="72" name="Parallelogram 71">
              <a:extLst>
                <a:ext uri="{FF2B5EF4-FFF2-40B4-BE49-F238E27FC236}">
                  <a16:creationId xmlns:a16="http://schemas.microsoft.com/office/drawing/2014/main" id="{7B6AA360-E1B0-9A41-9D9E-FC04D75BEE0F}"/>
                </a:ext>
              </a:extLst>
            </p:cNvPr>
            <p:cNvSpPr/>
            <p:nvPr/>
          </p:nvSpPr>
          <p:spPr>
            <a:xfrm>
              <a:off x="5374636" y="5338840"/>
              <a:ext cx="1636204" cy="302727"/>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3" name="TextBox 72">
              <a:extLst>
                <a:ext uri="{FF2B5EF4-FFF2-40B4-BE49-F238E27FC236}">
                  <a16:creationId xmlns:a16="http://schemas.microsoft.com/office/drawing/2014/main" id="{7B6F3556-6CC4-1C4B-8865-6891FB35FF0D}"/>
                </a:ext>
              </a:extLst>
            </p:cNvPr>
            <p:cNvSpPr txBox="1"/>
            <p:nvPr/>
          </p:nvSpPr>
          <p:spPr>
            <a:xfrm>
              <a:off x="4913403" y="5727096"/>
              <a:ext cx="2009098" cy="307777"/>
            </a:xfrm>
            <a:prstGeom prst="rect">
              <a:avLst/>
            </a:prstGeom>
            <a:noFill/>
          </p:spPr>
          <p:txBody>
            <a:bodyPr wrap="square" rtlCol="0">
              <a:spAutoFit/>
            </a:bodyPr>
            <a:lstStyle/>
            <a:p>
              <a:r>
                <a:rPr lang="en-US" sz="1400" dirty="0"/>
                <a:t>New Sensors -TMS</a:t>
              </a:r>
            </a:p>
          </p:txBody>
        </p:sp>
        <p:sp>
          <p:nvSpPr>
            <p:cNvPr id="102" name="Parallelogram 101">
              <a:extLst>
                <a:ext uri="{FF2B5EF4-FFF2-40B4-BE49-F238E27FC236}">
                  <a16:creationId xmlns:a16="http://schemas.microsoft.com/office/drawing/2014/main" id="{A61A8598-DF97-3645-9E51-3F495A4410FE}"/>
                </a:ext>
              </a:extLst>
            </p:cNvPr>
            <p:cNvSpPr/>
            <p:nvPr/>
          </p:nvSpPr>
          <p:spPr>
            <a:xfrm>
              <a:off x="4894614" y="5725641"/>
              <a:ext cx="1598659" cy="307345"/>
            </a:xfrm>
            <a:prstGeom prst="parallelogram">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4" name="TextBox 103">
              <a:extLst>
                <a:ext uri="{FF2B5EF4-FFF2-40B4-BE49-F238E27FC236}">
                  <a16:creationId xmlns:a16="http://schemas.microsoft.com/office/drawing/2014/main" id="{E489306C-F339-2547-85D6-45B9D16F1C83}"/>
                </a:ext>
              </a:extLst>
            </p:cNvPr>
            <p:cNvSpPr txBox="1"/>
            <p:nvPr/>
          </p:nvSpPr>
          <p:spPr>
            <a:xfrm>
              <a:off x="5432404" y="5338895"/>
              <a:ext cx="1646791" cy="307777"/>
            </a:xfrm>
            <a:prstGeom prst="rect">
              <a:avLst/>
            </a:prstGeom>
            <a:noFill/>
          </p:spPr>
          <p:txBody>
            <a:bodyPr wrap="square" rtlCol="0">
              <a:spAutoFit/>
            </a:bodyPr>
            <a:lstStyle/>
            <a:p>
              <a:r>
                <a:rPr lang="en-US" sz="1400" dirty="0"/>
                <a:t>SSMI, TMI, AMSRE</a:t>
              </a:r>
            </a:p>
          </p:txBody>
        </p:sp>
      </p:grpSp>
      <p:cxnSp>
        <p:nvCxnSpPr>
          <p:cNvPr id="105" name="Straight Arrow Connector 104">
            <a:extLst>
              <a:ext uri="{FF2B5EF4-FFF2-40B4-BE49-F238E27FC236}">
                <a16:creationId xmlns:a16="http://schemas.microsoft.com/office/drawing/2014/main" id="{53AF49A3-25B6-6747-B335-9AAA66FED785}"/>
              </a:ext>
            </a:extLst>
          </p:cNvPr>
          <p:cNvCxnSpPr>
            <a:cxnSpLocks/>
          </p:cNvCxnSpPr>
          <p:nvPr/>
        </p:nvCxnSpPr>
        <p:spPr>
          <a:xfrm>
            <a:off x="6037089" y="4504099"/>
            <a:ext cx="0" cy="2574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B821278-046F-E545-A178-CE9BF2C69E03}"/>
              </a:ext>
            </a:extLst>
          </p:cNvPr>
          <p:cNvSpPr txBox="1"/>
          <p:nvPr/>
        </p:nvSpPr>
        <p:spPr>
          <a:xfrm>
            <a:off x="4261906" y="1014118"/>
            <a:ext cx="3545530" cy="276999"/>
          </a:xfrm>
          <a:prstGeom prst="rect">
            <a:avLst/>
          </a:prstGeom>
          <a:noFill/>
          <a:ln w="25400">
            <a:solidFill>
              <a:schemeClr val="tx1"/>
            </a:solidFill>
          </a:ln>
        </p:spPr>
        <p:txBody>
          <a:bodyPr wrap="square" rtlCol="0">
            <a:spAutoFit/>
          </a:bodyPr>
          <a:lstStyle/>
          <a:p>
            <a:pPr algn="ctr"/>
            <a:r>
              <a:rPr lang="en-US" sz="1200" dirty="0"/>
              <a:t>Ocean, Vegetated, Coast, and Sea-Ice Surface Types</a:t>
            </a:r>
          </a:p>
        </p:txBody>
      </p:sp>
      <p:sp>
        <p:nvSpPr>
          <p:cNvPr id="115" name="Rectangle 114">
            <a:extLst>
              <a:ext uri="{FF2B5EF4-FFF2-40B4-BE49-F238E27FC236}">
                <a16:creationId xmlns:a16="http://schemas.microsoft.com/office/drawing/2014/main" id="{BD78DDA3-C2BD-4B49-AA5D-DFC1E7025D09}"/>
              </a:ext>
            </a:extLst>
          </p:cNvPr>
          <p:cNvSpPr/>
          <p:nvPr/>
        </p:nvSpPr>
        <p:spPr>
          <a:xfrm>
            <a:off x="5142563" y="1499351"/>
            <a:ext cx="1758327" cy="957259"/>
          </a:xfrm>
          <a:prstGeom prst="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659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0D69E-2CF9-875F-6838-6B18C340DB7D}"/>
              </a:ext>
            </a:extLst>
          </p:cNvPr>
          <p:cNvSpPr>
            <a:spLocks noGrp="1"/>
          </p:cNvSpPr>
          <p:nvPr>
            <p:ph type="title"/>
          </p:nvPr>
        </p:nvSpPr>
        <p:spPr>
          <a:xfrm>
            <a:off x="2895600" y="169182"/>
            <a:ext cx="6749143" cy="1325563"/>
          </a:xfrm>
        </p:spPr>
        <p:txBody>
          <a:bodyPr/>
          <a:lstStyle/>
          <a:p>
            <a:r>
              <a:rPr lang="en-US" dirty="0"/>
              <a:t>GPROF TMS Database</a:t>
            </a:r>
          </a:p>
        </p:txBody>
      </p:sp>
      <p:sp>
        <p:nvSpPr>
          <p:cNvPr id="3" name="Content Placeholder 2">
            <a:extLst>
              <a:ext uri="{FF2B5EF4-FFF2-40B4-BE49-F238E27FC236}">
                <a16:creationId xmlns:a16="http://schemas.microsoft.com/office/drawing/2014/main" id="{B79490E2-5C38-31DA-452A-B9CD5F4ACED1}"/>
              </a:ext>
            </a:extLst>
          </p:cNvPr>
          <p:cNvSpPr>
            <a:spLocks noGrp="1"/>
          </p:cNvSpPr>
          <p:nvPr>
            <p:ph idx="1"/>
          </p:nvPr>
        </p:nvSpPr>
        <p:spPr/>
        <p:txBody>
          <a:bodyPr>
            <a:normAutofit fontScale="77500" lnSpcReduction="20000"/>
          </a:bodyPr>
          <a:lstStyle/>
          <a:p>
            <a:r>
              <a:rPr lang="en-US" dirty="0"/>
              <a:t>Use GPM database to compute Tb for TMS sensor</a:t>
            </a:r>
          </a:p>
          <a:p>
            <a:endParaRPr lang="en-US" dirty="0"/>
          </a:p>
          <a:p>
            <a:r>
              <a:rPr lang="en-US" dirty="0"/>
              <a:t>5 TMS channels simulated for rain retrieval</a:t>
            </a:r>
          </a:p>
          <a:p>
            <a:pPr lvl="1">
              <a:buFont typeface="Wingdings" pitchFamily="2" charset="2"/>
              <a:buChar char="v"/>
            </a:pPr>
            <a:r>
              <a:rPr lang="en-US" dirty="0"/>
              <a:t>91.655 GHz</a:t>
            </a:r>
          </a:p>
          <a:p>
            <a:pPr lvl="1">
              <a:buFont typeface="Wingdings" pitchFamily="2" charset="2"/>
              <a:buChar char="v"/>
            </a:pPr>
            <a:r>
              <a:rPr lang="en-US" dirty="0"/>
              <a:t>184.41 GHz</a:t>
            </a:r>
          </a:p>
          <a:p>
            <a:pPr lvl="1">
              <a:buFont typeface="Wingdings" pitchFamily="2" charset="2"/>
              <a:buChar char="v"/>
            </a:pPr>
            <a:r>
              <a:rPr lang="en-US" dirty="0"/>
              <a:t>186.51 GHz</a:t>
            </a:r>
          </a:p>
          <a:p>
            <a:pPr lvl="1">
              <a:buFont typeface="Wingdings" pitchFamily="2" charset="2"/>
              <a:buChar char="v"/>
            </a:pPr>
            <a:r>
              <a:rPr lang="en-US" dirty="0"/>
              <a:t>190.31 GHz</a:t>
            </a:r>
          </a:p>
          <a:p>
            <a:pPr lvl="1">
              <a:buFont typeface="Wingdings" pitchFamily="2" charset="2"/>
              <a:buChar char="v"/>
            </a:pPr>
            <a:r>
              <a:rPr lang="en-US" dirty="0"/>
              <a:t>204.8 GHz</a:t>
            </a:r>
          </a:p>
          <a:p>
            <a:pPr marL="457200" lvl="1" indent="0">
              <a:buNone/>
            </a:pPr>
            <a:endParaRPr lang="en-US" dirty="0"/>
          </a:p>
          <a:p>
            <a:pPr marL="0" indent="0">
              <a:buNone/>
            </a:pPr>
            <a:r>
              <a:rPr lang="en-US" dirty="0"/>
              <a:t>All cross-track sensor also have a small pdf adjustment to match observed and simulated Tb distributions.  This offset persist despite careful intercalibration, QC effort by </a:t>
            </a:r>
            <a:r>
              <a:rPr lang="en-US" dirty="0" err="1"/>
              <a:t>Xcal</a:t>
            </a:r>
            <a:r>
              <a:rPr lang="en-US" dirty="0"/>
              <a:t> team.  Still on “</a:t>
            </a:r>
            <a:r>
              <a:rPr lang="en-US" dirty="0" err="1"/>
              <a:t>todo</a:t>
            </a:r>
            <a:r>
              <a:rPr lang="en-US" dirty="0"/>
              <a:t>” list.</a:t>
            </a:r>
          </a:p>
          <a:p>
            <a:pPr marL="0" indent="0">
              <a:buNone/>
            </a:pPr>
            <a:endParaRPr lang="en-US" dirty="0"/>
          </a:p>
          <a:p>
            <a:pPr marL="0" indent="0">
              <a:buNone/>
            </a:pPr>
            <a:r>
              <a:rPr lang="en-US" dirty="0"/>
              <a:t>TMS shows this offset also</a:t>
            </a:r>
          </a:p>
          <a:p>
            <a:pPr marL="0" indent="0">
              <a:buNone/>
            </a:pPr>
            <a:endParaRPr lang="en-US" dirty="0"/>
          </a:p>
        </p:txBody>
      </p:sp>
    </p:spTree>
    <p:extLst>
      <p:ext uri="{BB962C8B-B14F-4D97-AF65-F5344CB8AC3E}">
        <p14:creationId xmlns:p14="http://schemas.microsoft.com/office/powerpoint/2010/main" val="419180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476C-6A5F-EF2C-0BF9-4E4EA2663087}"/>
              </a:ext>
            </a:extLst>
          </p:cNvPr>
          <p:cNvSpPr>
            <a:spLocks noGrp="1"/>
          </p:cNvSpPr>
          <p:nvPr>
            <p:ph type="title"/>
          </p:nvPr>
        </p:nvSpPr>
        <p:spPr>
          <a:xfrm>
            <a:off x="838200" y="0"/>
            <a:ext cx="10515600" cy="1325563"/>
          </a:xfrm>
        </p:spPr>
        <p:txBody>
          <a:bodyPr/>
          <a:lstStyle/>
          <a:p>
            <a:r>
              <a:rPr lang="en-US" dirty="0"/>
              <a:t>PDFs of TMS Pathfinder Observed vs Simulated Brightness temperature: Ocean</a:t>
            </a:r>
          </a:p>
        </p:txBody>
      </p:sp>
      <p:pic>
        <p:nvPicPr>
          <p:cNvPr id="5" name="Content Placeholder 4" descr="A group of graphs with red lines&#10;&#10;Description automatically generated">
            <a:extLst>
              <a:ext uri="{FF2B5EF4-FFF2-40B4-BE49-F238E27FC236}">
                <a16:creationId xmlns:a16="http://schemas.microsoft.com/office/drawing/2014/main" id="{DC328BE7-0AA7-2850-E7EE-0F866ED4FAA1}"/>
              </a:ext>
            </a:extLst>
          </p:cNvPr>
          <p:cNvPicPr>
            <a:picLocks noGrp="1" noChangeAspect="1"/>
          </p:cNvPicPr>
          <p:nvPr>
            <p:ph idx="1"/>
          </p:nvPr>
        </p:nvPicPr>
        <p:blipFill>
          <a:blip r:embed="rId2"/>
          <a:stretch>
            <a:fillRect/>
          </a:stretch>
        </p:blipFill>
        <p:spPr>
          <a:xfrm>
            <a:off x="6099108" y="1432183"/>
            <a:ext cx="6288599" cy="5029200"/>
          </a:xfrm>
        </p:spPr>
      </p:pic>
      <p:pic>
        <p:nvPicPr>
          <p:cNvPr id="7" name="Picture 6" descr="A graph of a number of objects&#10;&#10;Description automatically generated with medium confidence">
            <a:extLst>
              <a:ext uri="{FF2B5EF4-FFF2-40B4-BE49-F238E27FC236}">
                <a16:creationId xmlns:a16="http://schemas.microsoft.com/office/drawing/2014/main" id="{34761EA2-590C-BB35-0CDC-79A6A0249579}"/>
              </a:ext>
            </a:extLst>
          </p:cNvPr>
          <p:cNvPicPr>
            <a:picLocks noChangeAspect="1"/>
          </p:cNvPicPr>
          <p:nvPr/>
        </p:nvPicPr>
        <p:blipFill>
          <a:blip r:embed="rId3"/>
          <a:stretch>
            <a:fillRect/>
          </a:stretch>
        </p:blipFill>
        <p:spPr>
          <a:xfrm>
            <a:off x="0" y="1432183"/>
            <a:ext cx="6288600" cy="5029200"/>
          </a:xfrm>
          <a:prstGeom prst="rect">
            <a:avLst/>
          </a:prstGeom>
        </p:spPr>
      </p:pic>
      <p:sp>
        <p:nvSpPr>
          <p:cNvPr id="8" name="TextBox 7">
            <a:extLst>
              <a:ext uri="{FF2B5EF4-FFF2-40B4-BE49-F238E27FC236}">
                <a16:creationId xmlns:a16="http://schemas.microsoft.com/office/drawing/2014/main" id="{0C822CFD-64C3-4363-8DB2-04F808DCD546}"/>
              </a:ext>
            </a:extLst>
          </p:cNvPr>
          <p:cNvSpPr txBox="1"/>
          <p:nvPr/>
        </p:nvSpPr>
        <p:spPr>
          <a:xfrm>
            <a:off x="2896285" y="1194207"/>
            <a:ext cx="699230" cy="369332"/>
          </a:xfrm>
          <a:prstGeom prst="rect">
            <a:avLst/>
          </a:prstGeom>
          <a:noFill/>
        </p:spPr>
        <p:txBody>
          <a:bodyPr wrap="none" rtlCol="0">
            <a:spAutoFit/>
          </a:bodyPr>
          <a:lstStyle/>
          <a:p>
            <a:r>
              <a:rPr lang="en-US" dirty="0"/>
              <a:t>Nadir</a:t>
            </a:r>
          </a:p>
        </p:txBody>
      </p:sp>
      <p:sp>
        <p:nvSpPr>
          <p:cNvPr id="9" name="TextBox 8">
            <a:extLst>
              <a:ext uri="{FF2B5EF4-FFF2-40B4-BE49-F238E27FC236}">
                <a16:creationId xmlns:a16="http://schemas.microsoft.com/office/drawing/2014/main" id="{9C212CEA-9E9E-E983-33A3-DFBAE516F280}"/>
              </a:ext>
            </a:extLst>
          </p:cNvPr>
          <p:cNvSpPr txBox="1"/>
          <p:nvPr/>
        </p:nvSpPr>
        <p:spPr>
          <a:xfrm>
            <a:off x="9033843" y="1194207"/>
            <a:ext cx="505267" cy="369332"/>
          </a:xfrm>
          <a:prstGeom prst="rect">
            <a:avLst/>
          </a:prstGeom>
          <a:noFill/>
        </p:spPr>
        <p:txBody>
          <a:bodyPr wrap="none" rtlCol="0">
            <a:spAutoFit/>
          </a:bodyPr>
          <a:lstStyle/>
          <a:p>
            <a:r>
              <a:rPr lang="en-US" dirty="0"/>
              <a:t>53</a:t>
            </a:r>
            <a:r>
              <a:rPr lang="en-US" b="0" i="0" dirty="0">
                <a:solidFill>
                  <a:srgbClr val="4D5156"/>
                </a:solidFill>
                <a:effectLst/>
                <a:latin typeface="Roboto" panose="02000000000000000000" pitchFamily="2" charset="0"/>
              </a:rPr>
              <a:t>°</a:t>
            </a:r>
            <a:endParaRPr lang="en-US" dirty="0"/>
          </a:p>
        </p:txBody>
      </p:sp>
      <p:sp>
        <p:nvSpPr>
          <p:cNvPr id="10" name="TextBox 9">
            <a:extLst>
              <a:ext uri="{FF2B5EF4-FFF2-40B4-BE49-F238E27FC236}">
                <a16:creationId xmlns:a16="http://schemas.microsoft.com/office/drawing/2014/main" id="{83CB4EE3-7DFD-CD10-FF3A-14D9804F167B}"/>
              </a:ext>
            </a:extLst>
          </p:cNvPr>
          <p:cNvSpPr txBox="1"/>
          <p:nvPr/>
        </p:nvSpPr>
        <p:spPr>
          <a:xfrm>
            <a:off x="3017438" y="6184383"/>
            <a:ext cx="628698" cy="276999"/>
          </a:xfrm>
          <a:prstGeom prst="rect">
            <a:avLst/>
          </a:prstGeom>
          <a:noFill/>
        </p:spPr>
        <p:txBody>
          <a:bodyPr wrap="none" rtlCol="0">
            <a:spAutoFit/>
          </a:bodyPr>
          <a:lstStyle/>
          <a:p>
            <a:r>
              <a:rPr lang="en-US" sz="1200" dirty="0"/>
              <a:t>Tb (</a:t>
            </a:r>
            <a:r>
              <a:rPr lang="en-US" sz="1200" b="0" i="0" dirty="0">
                <a:solidFill>
                  <a:srgbClr val="4D5156"/>
                </a:solidFill>
                <a:effectLst/>
                <a:latin typeface="Roboto" panose="02000000000000000000" pitchFamily="2" charset="0"/>
              </a:rPr>
              <a:t>°K)</a:t>
            </a:r>
            <a:endParaRPr lang="en-US" sz="1200" dirty="0"/>
          </a:p>
        </p:txBody>
      </p:sp>
      <p:sp>
        <p:nvSpPr>
          <p:cNvPr id="11" name="TextBox 10">
            <a:extLst>
              <a:ext uri="{FF2B5EF4-FFF2-40B4-BE49-F238E27FC236}">
                <a16:creationId xmlns:a16="http://schemas.microsoft.com/office/drawing/2014/main" id="{ACB023BB-542F-F8D6-7726-D3D988BD8DD6}"/>
              </a:ext>
            </a:extLst>
          </p:cNvPr>
          <p:cNvSpPr txBox="1"/>
          <p:nvPr/>
        </p:nvSpPr>
        <p:spPr>
          <a:xfrm>
            <a:off x="9175424" y="6181465"/>
            <a:ext cx="628698" cy="276999"/>
          </a:xfrm>
          <a:prstGeom prst="rect">
            <a:avLst/>
          </a:prstGeom>
          <a:noFill/>
        </p:spPr>
        <p:txBody>
          <a:bodyPr wrap="none" rtlCol="0">
            <a:spAutoFit/>
          </a:bodyPr>
          <a:lstStyle/>
          <a:p>
            <a:r>
              <a:rPr lang="en-US" sz="1200" dirty="0"/>
              <a:t>Tb (</a:t>
            </a:r>
            <a:r>
              <a:rPr lang="en-US" sz="1200" b="0" i="0" dirty="0">
                <a:solidFill>
                  <a:srgbClr val="4D5156"/>
                </a:solidFill>
                <a:effectLst/>
                <a:latin typeface="Roboto" panose="02000000000000000000" pitchFamily="2" charset="0"/>
              </a:rPr>
              <a:t>°K)</a:t>
            </a:r>
            <a:endParaRPr lang="en-US" sz="1200" dirty="0"/>
          </a:p>
        </p:txBody>
      </p:sp>
      <p:pic>
        <p:nvPicPr>
          <p:cNvPr id="13" name="Picture 12" descr="A graph of a number of objects&#10;&#10;Description automatically generated with medium confidence">
            <a:extLst>
              <a:ext uri="{FF2B5EF4-FFF2-40B4-BE49-F238E27FC236}">
                <a16:creationId xmlns:a16="http://schemas.microsoft.com/office/drawing/2014/main" id="{6A1C2C8B-C919-56C1-3A61-1E2E7BD8AF27}"/>
              </a:ext>
            </a:extLst>
          </p:cNvPr>
          <p:cNvPicPr>
            <a:picLocks noChangeAspect="1"/>
          </p:cNvPicPr>
          <p:nvPr/>
        </p:nvPicPr>
        <p:blipFill rotWithShape="1">
          <a:blip r:embed="rId3"/>
          <a:srcRect l="74570" t="55615" r="9072" b="34537"/>
          <a:stretch/>
        </p:blipFill>
        <p:spPr>
          <a:xfrm>
            <a:off x="10839450" y="4229100"/>
            <a:ext cx="1028700" cy="495300"/>
          </a:xfrm>
          <a:prstGeom prst="rect">
            <a:avLst/>
          </a:prstGeom>
        </p:spPr>
      </p:pic>
    </p:spTree>
    <p:extLst>
      <p:ext uri="{BB962C8B-B14F-4D97-AF65-F5344CB8AC3E}">
        <p14:creationId xmlns:p14="http://schemas.microsoft.com/office/powerpoint/2010/main" val="2108877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graphs of a number of objects&#10;&#10;Description automatically generated with medium confidence">
            <a:extLst>
              <a:ext uri="{FF2B5EF4-FFF2-40B4-BE49-F238E27FC236}">
                <a16:creationId xmlns:a16="http://schemas.microsoft.com/office/drawing/2014/main" id="{A12CD2A5-B67A-2610-122D-58C58BFD8A3D}"/>
              </a:ext>
            </a:extLst>
          </p:cNvPr>
          <p:cNvPicPr>
            <a:picLocks noChangeAspect="1"/>
          </p:cNvPicPr>
          <p:nvPr/>
        </p:nvPicPr>
        <p:blipFill>
          <a:blip r:embed="rId2"/>
          <a:stretch>
            <a:fillRect/>
          </a:stretch>
        </p:blipFill>
        <p:spPr>
          <a:xfrm>
            <a:off x="6096000" y="1435608"/>
            <a:ext cx="6288600" cy="5029200"/>
          </a:xfrm>
          <a:prstGeom prst="rect">
            <a:avLst/>
          </a:prstGeom>
        </p:spPr>
      </p:pic>
      <p:pic>
        <p:nvPicPr>
          <p:cNvPr id="4" name="Picture 3" descr="A group of graphs of a graph&#10;&#10;Description automatically generated with medium confidence">
            <a:extLst>
              <a:ext uri="{FF2B5EF4-FFF2-40B4-BE49-F238E27FC236}">
                <a16:creationId xmlns:a16="http://schemas.microsoft.com/office/drawing/2014/main" id="{FD559A0D-DB00-117B-5B6A-0E0343A5B168}"/>
              </a:ext>
            </a:extLst>
          </p:cNvPr>
          <p:cNvPicPr>
            <a:picLocks noChangeAspect="1"/>
          </p:cNvPicPr>
          <p:nvPr/>
        </p:nvPicPr>
        <p:blipFill>
          <a:blip r:embed="rId3"/>
          <a:stretch>
            <a:fillRect/>
          </a:stretch>
        </p:blipFill>
        <p:spPr>
          <a:xfrm>
            <a:off x="0" y="1435608"/>
            <a:ext cx="6288600" cy="5029200"/>
          </a:xfrm>
          <a:prstGeom prst="rect">
            <a:avLst/>
          </a:prstGeom>
        </p:spPr>
      </p:pic>
      <p:sp>
        <p:nvSpPr>
          <p:cNvPr id="2" name="Title 1">
            <a:extLst>
              <a:ext uri="{FF2B5EF4-FFF2-40B4-BE49-F238E27FC236}">
                <a16:creationId xmlns:a16="http://schemas.microsoft.com/office/drawing/2014/main" id="{3F98476C-6A5F-EF2C-0BF9-4E4EA2663087}"/>
              </a:ext>
            </a:extLst>
          </p:cNvPr>
          <p:cNvSpPr>
            <a:spLocks noGrp="1"/>
          </p:cNvSpPr>
          <p:nvPr>
            <p:ph type="title"/>
          </p:nvPr>
        </p:nvSpPr>
        <p:spPr>
          <a:xfrm>
            <a:off x="838200" y="0"/>
            <a:ext cx="10515600" cy="1325563"/>
          </a:xfrm>
        </p:spPr>
        <p:txBody>
          <a:bodyPr/>
          <a:lstStyle/>
          <a:p>
            <a:r>
              <a:rPr lang="en-US" dirty="0"/>
              <a:t>PDFs of TMS Pathfinder Observed vs Simulated Brightness temperature: Land</a:t>
            </a:r>
          </a:p>
        </p:txBody>
      </p:sp>
      <p:sp>
        <p:nvSpPr>
          <p:cNvPr id="8" name="TextBox 7">
            <a:extLst>
              <a:ext uri="{FF2B5EF4-FFF2-40B4-BE49-F238E27FC236}">
                <a16:creationId xmlns:a16="http://schemas.microsoft.com/office/drawing/2014/main" id="{0C822CFD-64C3-4363-8DB2-04F808DCD546}"/>
              </a:ext>
            </a:extLst>
          </p:cNvPr>
          <p:cNvSpPr txBox="1"/>
          <p:nvPr/>
        </p:nvSpPr>
        <p:spPr>
          <a:xfrm>
            <a:off x="2896285" y="1194207"/>
            <a:ext cx="699230" cy="369332"/>
          </a:xfrm>
          <a:prstGeom prst="rect">
            <a:avLst/>
          </a:prstGeom>
          <a:noFill/>
        </p:spPr>
        <p:txBody>
          <a:bodyPr wrap="none" rtlCol="0">
            <a:spAutoFit/>
          </a:bodyPr>
          <a:lstStyle/>
          <a:p>
            <a:r>
              <a:rPr lang="en-US" dirty="0"/>
              <a:t>Nadir</a:t>
            </a:r>
          </a:p>
        </p:txBody>
      </p:sp>
      <p:sp>
        <p:nvSpPr>
          <p:cNvPr id="9" name="TextBox 8">
            <a:extLst>
              <a:ext uri="{FF2B5EF4-FFF2-40B4-BE49-F238E27FC236}">
                <a16:creationId xmlns:a16="http://schemas.microsoft.com/office/drawing/2014/main" id="{9C212CEA-9E9E-E983-33A3-DFBAE516F280}"/>
              </a:ext>
            </a:extLst>
          </p:cNvPr>
          <p:cNvSpPr txBox="1"/>
          <p:nvPr/>
        </p:nvSpPr>
        <p:spPr>
          <a:xfrm>
            <a:off x="9033843" y="1194207"/>
            <a:ext cx="505267" cy="369332"/>
          </a:xfrm>
          <a:prstGeom prst="rect">
            <a:avLst/>
          </a:prstGeom>
          <a:noFill/>
        </p:spPr>
        <p:txBody>
          <a:bodyPr wrap="none" rtlCol="0">
            <a:spAutoFit/>
          </a:bodyPr>
          <a:lstStyle/>
          <a:p>
            <a:r>
              <a:rPr lang="en-US" dirty="0"/>
              <a:t>53</a:t>
            </a:r>
            <a:r>
              <a:rPr lang="en-US" b="0" i="0" dirty="0">
                <a:solidFill>
                  <a:srgbClr val="4D5156"/>
                </a:solidFill>
                <a:effectLst/>
                <a:latin typeface="Roboto" panose="02000000000000000000" pitchFamily="2" charset="0"/>
              </a:rPr>
              <a:t>°</a:t>
            </a:r>
            <a:endParaRPr lang="en-US" dirty="0"/>
          </a:p>
        </p:txBody>
      </p:sp>
      <p:sp>
        <p:nvSpPr>
          <p:cNvPr id="10" name="TextBox 9">
            <a:extLst>
              <a:ext uri="{FF2B5EF4-FFF2-40B4-BE49-F238E27FC236}">
                <a16:creationId xmlns:a16="http://schemas.microsoft.com/office/drawing/2014/main" id="{83CB4EE3-7DFD-CD10-FF3A-14D9804F167B}"/>
              </a:ext>
            </a:extLst>
          </p:cNvPr>
          <p:cNvSpPr txBox="1"/>
          <p:nvPr/>
        </p:nvSpPr>
        <p:spPr>
          <a:xfrm>
            <a:off x="3017438" y="6184383"/>
            <a:ext cx="628698" cy="276999"/>
          </a:xfrm>
          <a:prstGeom prst="rect">
            <a:avLst/>
          </a:prstGeom>
          <a:noFill/>
        </p:spPr>
        <p:txBody>
          <a:bodyPr wrap="none" rtlCol="0">
            <a:spAutoFit/>
          </a:bodyPr>
          <a:lstStyle/>
          <a:p>
            <a:r>
              <a:rPr lang="en-US" sz="1200" dirty="0"/>
              <a:t>Tb (</a:t>
            </a:r>
            <a:r>
              <a:rPr lang="en-US" sz="1200" b="0" i="0" dirty="0">
                <a:solidFill>
                  <a:srgbClr val="4D5156"/>
                </a:solidFill>
                <a:effectLst/>
                <a:latin typeface="Roboto" panose="02000000000000000000" pitchFamily="2" charset="0"/>
              </a:rPr>
              <a:t>°K)</a:t>
            </a:r>
            <a:endParaRPr lang="en-US" sz="1200" dirty="0"/>
          </a:p>
        </p:txBody>
      </p:sp>
      <p:sp>
        <p:nvSpPr>
          <p:cNvPr id="11" name="TextBox 10">
            <a:extLst>
              <a:ext uri="{FF2B5EF4-FFF2-40B4-BE49-F238E27FC236}">
                <a16:creationId xmlns:a16="http://schemas.microsoft.com/office/drawing/2014/main" id="{ACB023BB-542F-F8D6-7726-D3D988BD8DD6}"/>
              </a:ext>
            </a:extLst>
          </p:cNvPr>
          <p:cNvSpPr txBox="1"/>
          <p:nvPr/>
        </p:nvSpPr>
        <p:spPr>
          <a:xfrm>
            <a:off x="9175424" y="6181465"/>
            <a:ext cx="628698" cy="276999"/>
          </a:xfrm>
          <a:prstGeom prst="rect">
            <a:avLst/>
          </a:prstGeom>
          <a:noFill/>
        </p:spPr>
        <p:txBody>
          <a:bodyPr wrap="none" rtlCol="0">
            <a:spAutoFit/>
          </a:bodyPr>
          <a:lstStyle/>
          <a:p>
            <a:r>
              <a:rPr lang="en-US" sz="1200" dirty="0"/>
              <a:t>Tb (</a:t>
            </a:r>
            <a:r>
              <a:rPr lang="en-US" sz="1200" b="0" i="0" dirty="0">
                <a:solidFill>
                  <a:srgbClr val="4D5156"/>
                </a:solidFill>
                <a:effectLst/>
                <a:latin typeface="Roboto" panose="02000000000000000000" pitchFamily="2" charset="0"/>
              </a:rPr>
              <a:t>°K)</a:t>
            </a:r>
            <a:endParaRPr lang="en-US" sz="1200" dirty="0"/>
          </a:p>
        </p:txBody>
      </p:sp>
      <p:pic>
        <p:nvPicPr>
          <p:cNvPr id="15" name="Picture 14" descr="A graph of a number of objects&#10;&#10;Description automatically generated with medium confidence">
            <a:extLst>
              <a:ext uri="{FF2B5EF4-FFF2-40B4-BE49-F238E27FC236}">
                <a16:creationId xmlns:a16="http://schemas.microsoft.com/office/drawing/2014/main" id="{9E33F4E1-6DC1-2C84-48E6-D5B4F58F14BA}"/>
              </a:ext>
            </a:extLst>
          </p:cNvPr>
          <p:cNvPicPr>
            <a:picLocks noChangeAspect="1"/>
          </p:cNvPicPr>
          <p:nvPr/>
        </p:nvPicPr>
        <p:blipFill rotWithShape="1">
          <a:blip r:embed="rId4"/>
          <a:srcRect l="74570" t="55615" r="9072" b="34537"/>
          <a:stretch/>
        </p:blipFill>
        <p:spPr>
          <a:xfrm>
            <a:off x="10839450" y="4229100"/>
            <a:ext cx="1028700" cy="495300"/>
          </a:xfrm>
          <a:prstGeom prst="rect">
            <a:avLst/>
          </a:prstGeom>
        </p:spPr>
      </p:pic>
    </p:spTree>
    <p:extLst>
      <p:ext uri="{BB962C8B-B14F-4D97-AF65-F5344CB8AC3E}">
        <p14:creationId xmlns:p14="http://schemas.microsoft.com/office/powerpoint/2010/main" val="1151639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7FF96D-658C-EEDD-D51E-D8C30F39F381}"/>
              </a:ext>
            </a:extLst>
          </p:cNvPr>
          <p:cNvSpPr txBox="1"/>
          <p:nvPr/>
        </p:nvSpPr>
        <p:spPr>
          <a:xfrm>
            <a:off x="2074914" y="544285"/>
            <a:ext cx="6627135" cy="954107"/>
          </a:xfrm>
          <a:prstGeom prst="rect">
            <a:avLst/>
          </a:prstGeom>
          <a:noFill/>
        </p:spPr>
        <p:txBody>
          <a:bodyPr wrap="none" rtlCol="0">
            <a:spAutoFit/>
          </a:bodyPr>
          <a:lstStyle/>
          <a:p>
            <a:pPr algn="ctr"/>
            <a:r>
              <a:rPr lang="en-US" sz="3200" dirty="0"/>
              <a:t>GPROF runs operationally in 3 versions</a:t>
            </a:r>
          </a:p>
          <a:p>
            <a:pPr algn="ctr"/>
            <a:r>
              <a:rPr lang="en-US" sz="2400" dirty="0"/>
              <a:t>(differences due to ancillary data source)</a:t>
            </a:r>
          </a:p>
        </p:txBody>
      </p:sp>
      <p:sp>
        <p:nvSpPr>
          <p:cNvPr id="6" name="TextBox 5">
            <a:extLst>
              <a:ext uri="{FF2B5EF4-FFF2-40B4-BE49-F238E27FC236}">
                <a16:creationId xmlns:a16="http://schemas.microsoft.com/office/drawing/2014/main" id="{9E832DF2-7FDB-1BC4-1F10-F9B6B84725CD}"/>
              </a:ext>
            </a:extLst>
          </p:cNvPr>
          <p:cNvSpPr txBox="1"/>
          <p:nvPr/>
        </p:nvSpPr>
        <p:spPr>
          <a:xfrm>
            <a:off x="4860572" y="4628916"/>
            <a:ext cx="6096000" cy="923330"/>
          </a:xfrm>
          <a:prstGeom prst="rect">
            <a:avLst/>
          </a:prstGeom>
          <a:noFill/>
        </p:spPr>
        <p:txBody>
          <a:bodyPr wrap="square">
            <a:spAutoFit/>
          </a:bodyPr>
          <a:lstStyle/>
          <a:p>
            <a:r>
              <a:rPr lang="en-US" sz="1800" dirty="0"/>
              <a:t>Real time, 5 min. granules:  GANAL Forecast.  Not archived</a:t>
            </a:r>
          </a:p>
          <a:p>
            <a:r>
              <a:rPr lang="en-US" dirty="0"/>
              <a:t>Standard product:  max 1 day latency:  </a:t>
            </a:r>
            <a:r>
              <a:rPr lang="en-US" sz="1800" dirty="0"/>
              <a:t>GANAL analysis</a:t>
            </a:r>
          </a:p>
          <a:p>
            <a:r>
              <a:rPr lang="en-US" dirty="0"/>
              <a:t>Climatology:  longer latency. Waits for ERA5</a:t>
            </a:r>
            <a:endParaRPr lang="en-US" sz="1800" dirty="0"/>
          </a:p>
        </p:txBody>
      </p:sp>
      <p:grpSp>
        <p:nvGrpSpPr>
          <p:cNvPr id="9" name="Group 8">
            <a:extLst>
              <a:ext uri="{FF2B5EF4-FFF2-40B4-BE49-F238E27FC236}">
                <a16:creationId xmlns:a16="http://schemas.microsoft.com/office/drawing/2014/main" id="{A9D074BB-9210-E1AC-C80B-9A7D0502CC3D}"/>
              </a:ext>
            </a:extLst>
          </p:cNvPr>
          <p:cNvGrpSpPr/>
          <p:nvPr/>
        </p:nvGrpSpPr>
        <p:grpSpPr>
          <a:xfrm>
            <a:off x="676687" y="3015342"/>
            <a:ext cx="5277800" cy="3741199"/>
            <a:chOff x="818201" y="1364586"/>
            <a:chExt cx="5695025" cy="3938706"/>
          </a:xfrm>
        </p:grpSpPr>
        <p:pic>
          <p:nvPicPr>
            <p:cNvPr id="10" name="Picture 9" descr="Chart&#10;&#10;Description automatically generated">
              <a:extLst>
                <a:ext uri="{FF2B5EF4-FFF2-40B4-BE49-F238E27FC236}">
                  <a16:creationId xmlns:a16="http://schemas.microsoft.com/office/drawing/2014/main" id="{2FADE547-30C1-326F-74CF-D0D6C13DBEEC}"/>
                </a:ext>
              </a:extLst>
            </p:cNvPr>
            <p:cNvPicPr>
              <a:picLocks noChangeAspect="1"/>
            </p:cNvPicPr>
            <p:nvPr/>
          </p:nvPicPr>
          <p:blipFill rotWithShape="1">
            <a:blip r:embed="rId2"/>
            <a:srcRect t="6253" r="53234" b="43349"/>
            <a:stretch/>
          </p:blipFill>
          <p:spPr>
            <a:xfrm>
              <a:off x="818201" y="1754371"/>
              <a:ext cx="4390880" cy="3548921"/>
            </a:xfrm>
            <a:prstGeom prst="rect">
              <a:avLst/>
            </a:prstGeom>
          </p:spPr>
        </p:pic>
        <p:sp>
          <p:nvSpPr>
            <p:cNvPr id="11" name="TextBox 10">
              <a:extLst>
                <a:ext uri="{FF2B5EF4-FFF2-40B4-BE49-F238E27FC236}">
                  <a16:creationId xmlns:a16="http://schemas.microsoft.com/office/drawing/2014/main" id="{A8CF1D17-A14D-CCE9-8E34-DCE09427A541}"/>
                </a:ext>
              </a:extLst>
            </p:cNvPr>
            <p:cNvSpPr txBox="1"/>
            <p:nvPr/>
          </p:nvSpPr>
          <p:spPr>
            <a:xfrm>
              <a:off x="945005" y="1364586"/>
              <a:ext cx="5568221" cy="430887"/>
            </a:xfrm>
            <a:prstGeom prst="rect">
              <a:avLst/>
            </a:prstGeom>
            <a:noFill/>
          </p:spPr>
          <p:txBody>
            <a:bodyPr wrap="square">
              <a:spAutoFit/>
            </a:bodyPr>
            <a:lstStyle/>
            <a:p>
              <a:r>
                <a:rPr lang="en-US" sz="2200" b="1" dirty="0">
                  <a:solidFill>
                    <a:srgbClr val="0432FF"/>
                  </a:solidFill>
                </a:rPr>
                <a:t>Correlations (sensor &amp; </a:t>
              </a:r>
              <a:r>
                <a:rPr lang="en-US" sz="2200" b="1" dirty="0" err="1">
                  <a:solidFill>
                    <a:srgbClr val="0432FF"/>
                  </a:solidFill>
                </a:rPr>
                <a:t>KuPR</a:t>
              </a:r>
              <a:r>
                <a:rPr lang="en-US" sz="2200" b="1" dirty="0">
                  <a:solidFill>
                    <a:srgbClr val="0432FF"/>
                  </a:solidFill>
                </a:rPr>
                <a:t>), over Ocean  </a:t>
              </a:r>
            </a:p>
          </p:txBody>
        </p:sp>
      </p:grpSp>
      <p:sp>
        <p:nvSpPr>
          <p:cNvPr id="13" name="TextBox 12">
            <a:extLst>
              <a:ext uri="{FF2B5EF4-FFF2-40B4-BE49-F238E27FC236}">
                <a16:creationId xmlns:a16="http://schemas.microsoft.com/office/drawing/2014/main" id="{0093E2C7-F58C-FFFE-9DB5-F0E5DB580FEB}"/>
              </a:ext>
            </a:extLst>
          </p:cNvPr>
          <p:cNvSpPr txBox="1"/>
          <p:nvPr/>
        </p:nvSpPr>
        <p:spPr>
          <a:xfrm>
            <a:off x="1368694" y="1915860"/>
            <a:ext cx="8192692" cy="369332"/>
          </a:xfrm>
          <a:prstGeom prst="rect">
            <a:avLst/>
          </a:prstGeom>
          <a:noFill/>
        </p:spPr>
        <p:txBody>
          <a:bodyPr wrap="none" rtlCol="0">
            <a:spAutoFit/>
          </a:bodyPr>
          <a:lstStyle/>
          <a:p>
            <a:r>
              <a:rPr lang="en-US" b="1" dirty="0"/>
              <a:t>All sensor data 1s from GPM Level 1C with extensive QC and intercalibration activity</a:t>
            </a:r>
          </a:p>
        </p:txBody>
      </p:sp>
      <p:sp>
        <p:nvSpPr>
          <p:cNvPr id="15" name="Rectangle 14">
            <a:extLst>
              <a:ext uri="{FF2B5EF4-FFF2-40B4-BE49-F238E27FC236}">
                <a16:creationId xmlns:a16="http://schemas.microsoft.com/office/drawing/2014/main" id="{512B19BC-C883-78FC-685C-0C7B188692CF}"/>
              </a:ext>
            </a:extLst>
          </p:cNvPr>
          <p:cNvSpPr/>
          <p:nvPr/>
        </p:nvSpPr>
        <p:spPr>
          <a:xfrm>
            <a:off x="1368694" y="1811048"/>
            <a:ext cx="8192692" cy="632782"/>
          </a:xfrm>
          <a:prstGeom prst="rect">
            <a:avLst/>
          </a:prstGeom>
          <a:noFill/>
          <a:ln>
            <a:solidFill>
              <a:schemeClr val="tx1"/>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976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 with different colors&#10;&#10;Description automatically generated">
            <a:extLst>
              <a:ext uri="{FF2B5EF4-FFF2-40B4-BE49-F238E27FC236}">
                <a16:creationId xmlns:a16="http://schemas.microsoft.com/office/drawing/2014/main" id="{9A8E5FD7-5F01-26DB-1762-159BC2BE4FAF}"/>
              </a:ext>
            </a:extLst>
          </p:cNvPr>
          <p:cNvPicPr>
            <a:picLocks noChangeAspect="1"/>
          </p:cNvPicPr>
          <p:nvPr/>
        </p:nvPicPr>
        <p:blipFill rotWithShape="1">
          <a:blip r:embed="rId2"/>
          <a:srcRect l="1980" t="18741" r="1075" b="16287"/>
          <a:stretch/>
        </p:blipFill>
        <p:spPr>
          <a:xfrm>
            <a:off x="1016000" y="0"/>
            <a:ext cx="10058400" cy="4150170"/>
          </a:xfrm>
          <a:prstGeom prst="rect">
            <a:avLst/>
          </a:prstGeom>
        </p:spPr>
      </p:pic>
      <p:pic>
        <p:nvPicPr>
          <p:cNvPr id="5" name="Content Placeholder 4" descr="A map of the world with different colors&#10;&#10;Description automatically generated">
            <a:extLst>
              <a:ext uri="{FF2B5EF4-FFF2-40B4-BE49-F238E27FC236}">
                <a16:creationId xmlns:a16="http://schemas.microsoft.com/office/drawing/2014/main" id="{1068C6D1-BC33-945C-D12B-149FEAB4CA36}"/>
              </a:ext>
            </a:extLst>
          </p:cNvPr>
          <p:cNvPicPr>
            <a:picLocks noGrp="1" noChangeAspect="1"/>
          </p:cNvPicPr>
          <p:nvPr>
            <p:ph idx="1"/>
          </p:nvPr>
        </p:nvPicPr>
        <p:blipFill rotWithShape="1">
          <a:blip r:embed="rId3"/>
          <a:srcRect l="1980" t="18726" r="1075" b="16303"/>
          <a:stretch/>
        </p:blipFill>
        <p:spPr>
          <a:xfrm>
            <a:off x="1117600" y="2768600"/>
            <a:ext cx="10058400" cy="4150170"/>
          </a:xfrm>
        </p:spPr>
      </p:pic>
    </p:spTree>
    <p:extLst>
      <p:ext uri="{BB962C8B-B14F-4D97-AF65-F5344CB8AC3E}">
        <p14:creationId xmlns:p14="http://schemas.microsoft.com/office/powerpoint/2010/main" val="10928523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9059</TotalTime>
  <Words>582</Words>
  <Application>Microsoft Macintosh PowerPoint</Application>
  <PresentationFormat>Widescreen</PresentationFormat>
  <Paragraphs>89</Paragraphs>
  <Slides>20</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Arial</vt:lpstr>
      <vt:lpstr>Calibri</vt:lpstr>
      <vt:lpstr>Calibri Light</vt:lpstr>
      <vt:lpstr>Candara</vt:lpstr>
      <vt:lpstr>Roboto</vt:lpstr>
      <vt:lpstr>Times</vt:lpstr>
      <vt:lpstr>Times New Roman</vt:lpstr>
      <vt:lpstr>Wingdings</vt:lpstr>
      <vt:lpstr>Wingdings 2</vt:lpstr>
      <vt:lpstr>Office Theme</vt:lpstr>
      <vt:lpstr>Equation</vt:lpstr>
      <vt:lpstr> GPROF  TROPICS</vt:lpstr>
      <vt:lpstr>PowerPoint Presentation</vt:lpstr>
      <vt:lpstr>PowerPoint Presentation</vt:lpstr>
      <vt:lpstr>PowerPoint Presentation</vt:lpstr>
      <vt:lpstr>GPROF TMS Database</vt:lpstr>
      <vt:lpstr>PDFs of TMS Pathfinder Observed vs Simulated Brightness temperature: Ocean</vt:lpstr>
      <vt:lpstr>PDFs of TMS Pathfinder Observed vs Simulated Brightness temperature: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QC is a problem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TROPICS</dc:title>
  <dc:creator>Brown,Paula</dc:creator>
  <cp:lastModifiedBy>Brown,Paula</cp:lastModifiedBy>
  <cp:revision>13</cp:revision>
  <dcterms:created xsi:type="dcterms:W3CDTF">2024-03-19T22:43:08Z</dcterms:created>
  <dcterms:modified xsi:type="dcterms:W3CDTF">2024-03-28T00:44:36Z</dcterms:modified>
</cp:coreProperties>
</file>